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11.svg" ContentType="image/svg+xml"/>
  <Override PartName="/ppt/media/image13.svg" ContentType="image/svg+xml"/>
  <Override PartName="/ppt/media/image15.svg" ContentType="image/svg+xml"/>
  <Override PartName="/ppt/media/image17.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541" r:id="rId7"/>
    <p:sldId id="261" r:id="rId8"/>
    <p:sldId id="614" r:id="rId9"/>
    <p:sldId id="537" r:id="rId10"/>
    <p:sldId id="615" r:id="rId11"/>
    <p:sldId id="262" r:id="rId12"/>
    <p:sldId id="263" r:id="rId13"/>
    <p:sldId id="538" r:id="rId14"/>
    <p:sldId id="540" r:id="rId15"/>
    <p:sldId id="270" r:id="rId16"/>
    <p:sldId id="265" r:id="rId17"/>
    <p:sldId id="266" r:id="rId18"/>
    <p:sldId id="267" r:id="rId19"/>
    <p:sldId id="268" r:id="rId20"/>
    <p:sldId id="269" r:id="rId21"/>
    <p:sldId id="542" r:id="rId22"/>
    <p:sldId id="272" r:id="rId23"/>
    <p:sldId id="273" r:id="rId24"/>
    <p:sldId id="274" r:id="rId25"/>
    <p:sldId id="276" r:id="rId26"/>
    <p:sldId id="278" r:id="rId27"/>
    <p:sldId id="280" r:id="rId28"/>
    <p:sldId id="282" r:id="rId29"/>
    <p:sldId id="616" r:id="rId30"/>
    <p:sldId id="289" r:id="rId31"/>
    <p:sldId id="543" r:id="rId32"/>
    <p:sldId id="544" r:id="rId33"/>
    <p:sldId id="545" r:id="rId34"/>
    <p:sldId id="547" r:id="rId35"/>
    <p:sldId id="557" r:id="rId36"/>
    <p:sldId id="548" r:id="rId37"/>
    <p:sldId id="549" r:id="rId38"/>
    <p:sldId id="550" r:id="rId39"/>
    <p:sldId id="551" r:id="rId40"/>
    <p:sldId id="575" r:id="rId41"/>
    <p:sldId id="559" r:id="rId42"/>
    <p:sldId id="560" r:id="rId43"/>
    <p:sldId id="561" r:id="rId44"/>
    <p:sldId id="607" r:id="rId45"/>
    <p:sldId id="608" r:id="rId46"/>
    <p:sldId id="609" r:id="rId47"/>
    <p:sldId id="610" r:id="rId48"/>
    <p:sldId id="305" r:id="rId49"/>
    <p:sldId id="581" r:id="rId50"/>
    <p:sldId id="577" r:id="rId51"/>
    <p:sldId id="578" r:id="rId52"/>
    <p:sldId id="579" r:id="rId53"/>
    <p:sldId id="580" r:id="rId54"/>
    <p:sldId id="307" r:id="rId55"/>
    <p:sldId id="308" r:id="rId56"/>
    <p:sldId id="309" r:id="rId57"/>
    <p:sldId id="310" r:id="rId58"/>
    <p:sldId id="317" r:id="rId59"/>
    <p:sldId id="319" r:id="rId60"/>
    <p:sldId id="320" r:id="rId61"/>
    <p:sldId id="321" r:id="rId62"/>
    <p:sldId id="322" r:id="rId63"/>
    <p:sldId id="324" r:id="rId64"/>
    <p:sldId id="401" r:id="rId65"/>
    <p:sldId id="402" r:id="rId66"/>
    <p:sldId id="404" r:id="rId67"/>
    <p:sldId id="329" r:id="rId68"/>
    <p:sldId id="330" r:id="rId69"/>
    <p:sldId id="576" r:id="rId70"/>
    <p:sldId id="331" r:id="rId71"/>
    <p:sldId id="592" r:id="rId72"/>
    <p:sldId id="593" r:id="rId73"/>
    <p:sldId id="594" r:id="rId74"/>
    <p:sldId id="596" r:id="rId75"/>
    <p:sldId id="597" r:id="rId76"/>
    <p:sldId id="599" r:id="rId77"/>
    <p:sldId id="600" r:id="rId78"/>
    <p:sldId id="601" r:id="rId79"/>
    <p:sldId id="602" r:id="rId80"/>
    <p:sldId id="603" r:id="rId81"/>
    <p:sldId id="617" r:id="rId82"/>
    <p:sldId id="347" r:id="rId83"/>
    <p:sldId id="348" r:id="rId84"/>
    <p:sldId id="351" r:id="rId85"/>
    <p:sldId id="344" r:id="rId86"/>
    <p:sldId id="706" r:id="rId87"/>
    <p:sldId id="342" r:id="rId88"/>
    <p:sldId id="345" r:id="rId89"/>
    <p:sldId id="340" r:id="rId90"/>
    <p:sldId id="283"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7D1C8"/>
    <a:srgbClr val="A9A3BF"/>
    <a:srgbClr val="95A3C6"/>
    <a:srgbClr val="7CDB05"/>
    <a:srgbClr val="39998D"/>
    <a:srgbClr val="388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User\Desktop\RP,%2023,09,2023\Shilpi%20Majumder%20Data%20Compiled.xlsx" TargetMode="External"/></Relationships>
</file>

<file path=ppt/charts/_rels/chart10.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User\Downloads\Impact%20of%20Health%20Education%20on%20knowledge,%20behavior,%20awareness,%20practices%20and%20attitude%20towards%20health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User\Desktop\RP,%2023,09,2023\Shilpi%20Majumder%20Data%20Compiled.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H:\P%20files%20%26%20Data%20Collection%20(2)\KAP%20on%20TB\Knowledge%20and%20Awareness%20about%20Tuberculosis%20(TB)_%20A%20Cross%20Sectional%20Study%20in%20Selected%20Hospitals%20of%20RRC,%20Bangladesh%20(Responses).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H:\P%20files%20%26%20Data%20Collection%20(2)\KAP%20on%20TB\Knowledge%20and%20Awareness%20about%20Tuberculosis%20(TB)_%20A%20Cross%20Sectional%20Study%20in%20Selected%20Hospitals%20of%20RRC,%20Bangladesh%20(Responses).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User\Desktop\PhD%20Data%20Collection\KAP%20on%20TB\Knowledge%20and%20Awareness%20about%20Tuberculosis%20(TB)_%20A%20Cross%20Sectional%20Study%20in%20Selected%20Hospitals%20of%20RRC,%20Bangladesh%20(Responses).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User\Desktop\PhD%20Data%20Collection\KAP%20on%20TB\Knowledge%20and%20Awareness%20about%20Tuberculosis%20(TB)_%20A%20Cross%20Sectional%20Study%20in%20Selected%20Hospitals%20of%20RRC,%20Bangladesh%20(Responses).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User\Desktop\PhD%20Data%20Collection\KAP%20on%20TB\Knowledge%20and%20Awareness%20about%20Tuberculosis%20(TB)_%20A%20Cross%20Sectional%20Study%20in%20Selected%20Hospitals%20of%20RRC,%20Bangladesh%20(Responses).xlsx" TargetMode="External"/></Relationships>
</file>

<file path=ppt/charts/_rels/chart8.xml.rels><?xml version="1.0" encoding="UTF-8" standalone="yes"?>
<Relationships xmlns="http://schemas.openxmlformats.org/package/2006/relationships"><Relationship Id="rId4" Type="http://schemas.microsoft.com/office/2011/relationships/chartColorStyle" Target="colors8.xml"/><Relationship Id="rId3" Type="http://schemas.microsoft.com/office/2011/relationships/chartStyle" Target="style8.xml"/><Relationship Id="rId2" Type="http://schemas.openxmlformats.org/officeDocument/2006/relationships/image" Target="../media/image36.png"/><Relationship Id="rId1" Type="http://schemas.openxmlformats.org/officeDocument/2006/relationships/oleObject" Target="file:///C:\Users\User\Desktop\PhD%20Data%20Collection\KAP%20on%20TB\Knowledge%20and%20Awareness%20about%20Tuberculosis%20(TB)_%20A%20Cross%20Sectional%20Study%20in%20Selected%20Hospitals%20of%20RRC,%20Bangladesh%20(Responses).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783630675573"/>
          <c:y val="0.13953488372093"/>
          <c:w val="0.593929145176291"/>
          <c:h val="0.648277892257875"/>
        </c:manualLayout>
      </c:layout>
      <c:barChart>
        <c:barDir val="bar"/>
        <c:grouping val="clustered"/>
        <c:varyColors val="0"/>
        <c:ser>
          <c:idx val="0"/>
          <c:order val="0"/>
          <c:tx>
            <c:strRef>
              <c:f>'[Shilpi Majumder Data Compiled.xlsx]Sheet5'!$F$11</c:f>
              <c:strCache>
                <c:ptCount val="1"/>
                <c:pt idx="0">
                  <c:v>2020</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6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'[Shilpi Majumder Data Compiled.xlsx]Sheet5'!$E$12:$E$17</c:f>
              <c:strCache>
                <c:ptCount val="6"/>
                <c:pt idx="0">
                  <c:v>Injury</c:v>
                </c:pt>
                <c:pt idx="1">
                  <c:v>Bloody Diarrhea</c:v>
                </c:pt>
                <c:pt idx="2">
                  <c:v>Other Diarrhea</c:v>
                </c:pt>
                <c:pt idx="3">
                  <c:v>Acute Watery Diarrhea</c:v>
                </c:pt>
                <c:pt idx="4">
                  <c:v>Unexplained Fever</c:v>
                </c:pt>
                <c:pt idx="5">
                  <c:v>Acute Respiratory Infection</c:v>
                </c:pt>
              </c:strCache>
            </c:strRef>
          </c:cat>
          <c:val>
            <c:numRef>
              <c:f>'[Shilpi Majumder Data Compiled.xlsx]Sheet5'!$F$12:$F$17</c:f>
              <c:numCache>
                <c:formatCode>General</c:formatCode>
                <c:ptCount val="6"/>
                <c:pt idx="0">
                  <c:v>1.9</c:v>
                </c:pt>
                <c:pt idx="1" c:formatCode="0.0_ ">
                  <c:v>1</c:v>
                </c:pt>
                <c:pt idx="2">
                  <c:v>2.6</c:v>
                </c:pt>
                <c:pt idx="3">
                  <c:v>5.7</c:v>
                </c:pt>
                <c:pt idx="4">
                  <c:v>9.4</c:v>
                </c:pt>
                <c:pt idx="5">
                  <c:v>13.9</c:v>
                </c:pt>
              </c:numCache>
            </c:numRef>
          </c:val>
        </c:ser>
        <c:ser>
          <c:idx val="1"/>
          <c:order val="1"/>
          <c:tx>
            <c:strRef>
              <c:f>'[Shilpi Majumder Data Compiled.xlsx]Sheet5'!$G$11</c:f>
              <c:strCache>
                <c:ptCount val="1"/>
                <c:pt idx="0">
                  <c:v>2018</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6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'[Shilpi Majumder Data Compiled.xlsx]Sheet5'!$E$12:$E$17</c:f>
              <c:strCache>
                <c:ptCount val="6"/>
                <c:pt idx="0">
                  <c:v>Injury</c:v>
                </c:pt>
                <c:pt idx="1">
                  <c:v>Bloody Diarrhea</c:v>
                </c:pt>
                <c:pt idx="2">
                  <c:v>Other Diarrhea</c:v>
                </c:pt>
                <c:pt idx="3">
                  <c:v>Acute Watery Diarrhea</c:v>
                </c:pt>
                <c:pt idx="4">
                  <c:v>Unexplained Fever</c:v>
                </c:pt>
                <c:pt idx="5">
                  <c:v>Acute Respiratory Infection</c:v>
                </c:pt>
              </c:strCache>
            </c:strRef>
          </c:cat>
          <c:val>
            <c:numRef>
              <c:f>'[Shilpi Majumder Data Compiled.xlsx]Sheet5'!$G$12:$G$17</c:f>
              <c:numCache>
                <c:formatCode>General</c:formatCode>
                <c:ptCount val="6"/>
                <c:pt idx="0">
                  <c:v>2.1</c:v>
                </c:pt>
                <c:pt idx="1">
                  <c:v>0.5</c:v>
                </c:pt>
                <c:pt idx="2">
                  <c:v>2.6</c:v>
                </c:pt>
                <c:pt idx="3">
                  <c:v>4.6</c:v>
                </c:pt>
                <c:pt idx="4">
                  <c:v>3.8</c:v>
                </c:pt>
                <c:pt idx="5">
                  <c:v>18.6</c:v>
                </c:pt>
              </c:numCache>
            </c:numRef>
          </c:val>
        </c:ser>
        <c:dLbls>
          <c:showLegendKey val="0"/>
          <c:showVal val="1"/>
          <c:showCatName val="0"/>
          <c:showSerName val="0"/>
          <c:showPercent val="0"/>
          <c:showBubbleSize val="0"/>
        </c:dLbls>
        <c:gapWidth val="184"/>
        <c:overlap val="-84"/>
        <c:axId val="780795723"/>
        <c:axId val="895735531"/>
      </c:barChart>
      <c:catAx>
        <c:axId val="780795723"/>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16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895735531"/>
        <c:crosses val="autoZero"/>
        <c:auto val="1"/>
        <c:lblAlgn val="ctr"/>
        <c:lblOffset val="100"/>
        <c:noMultiLvlLbl val="0"/>
      </c:catAx>
      <c:valAx>
        <c:axId val="895735531"/>
        <c:scaling>
          <c:orientation val="minMax"/>
        </c:scaling>
        <c:delete val="0"/>
        <c:axPos val="b"/>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16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780795723"/>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en-US" sz="16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6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0407617086978899"/>
          <c:y val="0.869354299096688"/>
        </c:manualLayout>
      </c:layout>
      <c:overlay val="0"/>
      <c:spPr>
        <a:noFill/>
        <a:ln>
          <a:noFill/>
        </a:ln>
        <a:effectLst/>
      </c:spPr>
      <c:txPr>
        <a:bodyPr rot="0" spcFirstLastPara="0" vertOverflow="ellipsis" vert="horz" wrap="square" anchor="ctr" anchorCtr="1"/>
        <a:lstStyle/>
        <a:p>
          <a:pPr>
            <a:defRPr lang="en-US" sz="16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solidFill>
      <a:schemeClr val="bg1"/>
    </a:solidFill>
    <a:ln w="9525" cap="flat" cmpd="sng" algn="ctr">
      <a:solidFill>
        <a:srgbClr val="002060"/>
      </a:solidFill>
      <a:round/>
    </a:ln>
    <a:effectLst/>
  </c:spPr>
  <c:txPr>
    <a:bodyPr/>
    <a:lstStyle/>
    <a:p>
      <a:pPr>
        <a:defRPr lang="en-US" sz="160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27507867820614"/>
          <c:y val="0.0157212105332111"/>
        </c:manualLayout>
      </c:layout>
      <c:overlay val="0"/>
      <c:spPr>
        <a:noFill/>
        <a:ln>
          <a:noFill/>
        </a:ln>
        <a:effectLst/>
      </c:spPr>
      <c:tx>
        <c:rich>
          <a:bodyPr/>
          <a:lstStyle/>
          <a:p>
            <a:pPr>
              <a:defRPr/>
            </a:pPr>
          </a:p>
        </c:rich>
      </c:tx>
    </c:title>
    <c:autoTitleDeleted val="0"/>
    <c:plotArea>
      <c:layout>
        <c:manualLayout>
          <c:layoutTarget val="inner"/>
          <c:xMode val="edge"/>
          <c:yMode val="edge"/>
          <c:x val="0.620633359559402"/>
          <c:y val="0.0334619321313282"/>
          <c:w val="0.333831628638867"/>
          <c:h val="0.906180615699551"/>
        </c:manualLayout>
      </c:layout>
      <c:barChart>
        <c:barDir val="bar"/>
        <c:grouping val="clustered"/>
        <c:varyColors val="0"/>
        <c:ser>
          <c:idx val="0"/>
          <c:order val="0"/>
          <c:spPr>
            <a:solidFill>
              <a:srgbClr val="2F5597">
                <a:lumMod val="75000"/>
              </a:srgbClr>
            </a:solidFill>
            <a:ln>
              <a:noFill/>
            </a:ln>
            <a:effectLst>
              <a:innerShdw blurRad="114300">
                <a:srgbClr val="5B9BD5"/>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20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attitude.xlsx]Sheet3'!$C$154:$C$169</c:f>
              <c:strCache>
                <c:ptCount val="16"/>
                <c:pt idx="0">
                  <c:v>Health Education changing attitude about sanitation, hygiene &amp; other health issues?</c:v>
                </c:pt>
                <c:pt idx="1">
                  <c:v>Health Education helps to prevent different diseases?</c:v>
                </c:pt>
                <c:pt idx="2">
                  <c:v>Health Education increasing knowledge &amp; awareness about health issues?</c:v>
                </c:pt>
                <c:pt idx="3">
                  <c:v>Health Education can help in adopting Healthy Food Habit?</c:v>
                </c:pt>
                <c:pt idx="4">
                  <c:v>Healthy  foods  are expensive?</c:v>
                </c:pt>
                <c:pt idx="5">
                  <c:v>Milk and Dairy Products are essential for health?</c:v>
                </c:pt>
                <c:pt idx="6">
                  <c:v>Oils/fats/lipids are also essential for body?</c:v>
                </c:pt>
                <c:pt idx="7">
                  <c:v>Animal protein is better than vegetable protein?</c:v>
                </c:pt>
                <c:pt idx="8">
                  <c:v>To prevent MBDs people must use anti-mosquito coils/spray/nets?</c:v>
                </c:pt>
                <c:pt idx="9">
                  <c:v>Sharing personal items will increase TB risk?</c:v>
                </c:pt>
                <c:pt idx="10">
                  <c:v>TB-HIV-Cancer are result of great sin?</c:v>
                </c:pt>
                <c:pt idx="11">
                  <c:v>Consulting Doctor immediately is necessary in case of sickness?</c:v>
                </c:pt>
                <c:pt idx="12">
                  <c:v>Daily sufficient water is important for our normal body function?</c:v>
                </c:pt>
                <c:pt idx="13">
                  <c:v>To prevent WBDs people must use sanitary latrine?</c:v>
                </c:pt>
                <c:pt idx="14">
                  <c:v>Taking regular meal in time is very important for health?</c:v>
                </c:pt>
                <c:pt idx="15">
                  <c:v>Fruits &amp; Vegetables are good sources of Vitamins &amp; Minerals?</c:v>
                </c:pt>
              </c:strCache>
            </c:strRef>
          </c:cat>
          <c:val>
            <c:numRef>
              <c:f>'[Impact of Health Education on knowledge, behavior, awareness, practices and attitude.xlsx]Sheet3'!$D$154:$D$169</c:f>
              <c:numCache>
                <c:formatCode>0%</c:formatCode>
                <c:ptCount val="16"/>
                <c:pt idx="0">
                  <c:v>0.87</c:v>
                </c:pt>
                <c:pt idx="1">
                  <c:v>0.83</c:v>
                </c:pt>
                <c:pt idx="2">
                  <c:v>0.89</c:v>
                </c:pt>
                <c:pt idx="3">
                  <c:v>0.83</c:v>
                </c:pt>
                <c:pt idx="4">
                  <c:v>0.69</c:v>
                </c:pt>
                <c:pt idx="5">
                  <c:v>0.82</c:v>
                </c:pt>
                <c:pt idx="6">
                  <c:v>0.73</c:v>
                </c:pt>
                <c:pt idx="7">
                  <c:v>0.8</c:v>
                </c:pt>
                <c:pt idx="8">
                  <c:v>0.78</c:v>
                </c:pt>
                <c:pt idx="9">
                  <c:v>0.61</c:v>
                </c:pt>
                <c:pt idx="10">
                  <c:v>0.36</c:v>
                </c:pt>
                <c:pt idx="11">
                  <c:v>0.92</c:v>
                </c:pt>
                <c:pt idx="12">
                  <c:v>0.93</c:v>
                </c:pt>
                <c:pt idx="13">
                  <c:v>0.53</c:v>
                </c:pt>
                <c:pt idx="14">
                  <c:v>0.74</c:v>
                </c:pt>
                <c:pt idx="15">
                  <c:v>0.81</c:v>
                </c:pt>
              </c:numCache>
            </c:numRef>
          </c:val>
        </c:ser>
        <c:dLbls>
          <c:showLegendKey val="0"/>
          <c:showVal val="0"/>
          <c:showCatName val="0"/>
          <c:showSerName val="0"/>
          <c:showPercent val="0"/>
          <c:showBubbleSize val="0"/>
        </c:dLbls>
        <c:gapWidth val="227"/>
        <c:overlap val="-48"/>
        <c:axId val="164681709"/>
        <c:axId val="664545852"/>
      </c:barChart>
      <c:catAx>
        <c:axId val="164681709"/>
        <c:scaling>
          <c:orientation val="minMax"/>
        </c:scaling>
        <c:delete val="0"/>
        <c:axPos val="l"/>
        <c:numFmt formatCode="General" sourceLinked="0"/>
        <c:majorTickMark val="none"/>
        <c:minorTickMark val="none"/>
        <c:tickLblPos val="nextTo"/>
        <c:spPr>
          <a:noFill/>
          <a:ln w="19050" cap="flat" cmpd="sng" algn="ctr">
            <a:solidFill>
              <a:srgbClr val="BFBFBF">
                <a:lumMod val="25000"/>
                <a:lumOff val="75000"/>
              </a:srgbClr>
            </a:solidFill>
            <a:prstDash val="solid"/>
            <a:round/>
          </a:ln>
          <a:effectLst/>
        </c:spPr>
        <c:txPr>
          <a:bodyPr rot="-60000000" spcFirstLastPara="0" vertOverflow="ellipsis" vert="horz" wrap="square" anchor="ctr" anchorCtr="1"/>
          <a:lstStyle/>
          <a:p>
            <a:pPr>
              <a:defRPr lang="en-US" sz="20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664545852"/>
        <c:crosses val="autoZero"/>
        <c:auto val="1"/>
        <c:lblAlgn val="ctr"/>
        <c:lblOffset val="100"/>
        <c:noMultiLvlLbl val="0"/>
      </c:catAx>
      <c:valAx>
        <c:axId val="664545852"/>
        <c:scaling>
          <c:orientation val="minMax"/>
        </c:scaling>
        <c:delete val="0"/>
        <c:axPos val="b"/>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en-US" sz="20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164681709"/>
        <c:crosses val="autoZero"/>
        <c:crossBetween val="between"/>
      </c:valAx>
      <c:spPr>
        <a:noFill/>
        <a:ln>
          <a:noFill/>
        </a:ln>
        <a:effectLst/>
      </c:spPr>
    </c:plotArea>
    <c:plotVisOnly val="1"/>
    <c:dispBlanksAs val="gap"/>
    <c:showDLblsOverMax val="0"/>
  </c:chart>
  <c:spPr>
    <a:solidFill>
      <a:srgbClr val="FFFFFF"/>
    </a:solidFill>
    <a:ln w="9525" cap="flat" cmpd="sng" algn="ctr">
      <a:solidFill>
        <a:srgbClr val="002060"/>
      </a:solidFill>
      <a:prstDash val="solid"/>
      <a:round/>
    </a:ln>
    <a:effectLst/>
  </c:spPr>
  <c:txPr>
    <a:bodyPr/>
    <a:lstStyle/>
    <a:p>
      <a:pPr>
        <a:defRPr lang="en-US" sz="200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2160" b="0" i="0" u="none" strike="noStrike" kern="1200" spc="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sz="216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rPr>
              <a:t>Do you purify water before use?</a:t>
            </a:r>
            <a:endParaRPr sz="216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layout>
        <c:manualLayout>
          <c:xMode val="edge"/>
          <c:yMode val="edge"/>
          <c:x val="0.177417452830189"/>
          <c:y val="0.0519369818958863"/>
        </c:manualLayout>
      </c:layout>
      <c:overlay val="0"/>
      <c:spPr>
        <a:noFill/>
        <a:ln>
          <a:noFill/>
        </a:ln>
        <a:effectLst/>
      </c:spPr>
    </c:title>
    <c:autoTitleDeleted val="0"/>
    <c:view3D>
      <c:rotX val="30"/>
      <c:rotY val="0"/>
      <c:depthPercent val="100"/>
      <c:rAngAx val="0"/>
    </c:view3D>
    <c:floor>
      <c:thickness val="0"/>
      <c:spPr>
        <a:noFill/>
        <a:effectLst/>
      </c:spPr>
    </c:floor>
    <c:sideWall>
      <c:thickness val="0"/>
      <c:spPr>
        <a:noFill/>
        <a:effectLst/>
      </c:spPr>
    </c:sideWall>
    <c:backWall>
      <c:thickness val="0"/>
      <c:spPr>
        <a:noFill/>
        <a:effectLst/>
      </c:spPr>
    </c:backWall>
    <c:plotArea>
      <c:layout>
        <c:manualLayout>
          <c:layoutTarget val="inner"/>
          <c:xMode val="edge"/>
          <c:yMode val="edge"/>
          <c:x val="0.0827830188679245"/>
          <c:y val="0.10910878112713"/>
          <c:w val="0.834316037735849"/>
          <c:h val="0.735910878112713"/>
        </c:manualLayout>
      </c:layout>
      <c:pie3DChart>
        <c:varyColors val="1"/>
        <c:ser>
          <c:idx val="0"/>
          <c:order val="0"/>
          <c:spPr>
            <a:scene3d>
              <a:camera prst="orthographicFront"/>
              <a:lightRig rig="threePt" dir="t"/>
            </a:scene3d>
            <a:sp3d contourW="25400"/>
          </c:spPr>
          <c:explosion val="0"/>
          <c:dPt>
            <c:idx val="0"/>
            <c:bubble3D val="0"/>
            <c:spPr>
              <a:solidFill>
                <a:schemeClr val="accent1"/>
              </a:solidFill>
              <a:ln w="25400">
                <a:solidFill>
                  <a:schemeClr val="lt1"/>
                </a:solidFill>
              </a:ln>
              <a:effectLst/>
              <a:scene3d>
                <a:camera prst="orthographicFront"/>
                <a:lightRig rig="threePt" dir="t"/>
              </a:scene3d>
              <a:sp3d contourW="25400"/>
            </c:spPr>
          </c:dPt>
          <c:dPt>
            <c:idx val="1"/>
            <c:bubble3D val="0"/>
            <c:spPr>
              <a:solidFill>
                <a:schemeClr val="accent2"/>
              </a:solidFill>
              <a:ln w="25400">
                <a:solidFill>
                  <a:schemeClr val="lt1"/>
                </a:solidFill>
              </a:ln>
              <a:effectLst/>
              <a:scene3d>
                <a:camera prst="orthographicFront"/>
                <a:lightRig rig="threePt" dir="t"/>
              </a:scene3d>
              <a:sp3d contourW="25400"/>
            </c:spPr>
          </c:dPt>
          <c:dLbls>
            <c:dLbl>
              <c:idx val="0"/>
              <c:layout>
                <c:manualLayout>
                  <c:x val="-0.213910976967751"/>
                  <c:y val="-0.1979354594203"/>
                </c:manualLayout>
              </c:layout>
              <c:tx>
                <c:rich>
                  <a:bodyPr rot="0" spcFirstLastPara="0" vertOverflow="ellipsis" vert="horz" wrap="square" lIns="38100" tIns="19050" rIns="38100" bIns="19050" anchor="ctr" anchorCtr="1"/>
                  <a:lstStyle/>
                  <a:p>
                    <a:pPr defTabSz="914400">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sz="1800" b="1">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rPr>
                      <a:t>75%</a:t>
                    </a:r>
                    <a:endParaRPr sz="1800" b="1">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dLblPos val="bestFit"/>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0.178087296179215"/>
                  <c:y val="0.113150912011639"/>
                </c:manualLayout>
              </c:layout>
              <c:tx>
                <c:rich>
                  <a:bodyPr rot="0" spcFirstLastPara="0" vertOverflow="ellipsis" vert="horz" wrap="square" lIns="38100" tIns="19050" rIns="38100" bIns="19050" anchor="ctr" anchorCtr="1"/>
                  <a:lstStyle/>
                  <a:p>
                    <a:pPr defTabSz="914400">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sz="1800" b="1">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rPr>
                      <a:t> 25%</a:t>
                    </a:r>
                    <a:endParaRPr sz="1800" b="1">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dLblPos val="bestFit"/>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bestFit"/>
            <c:showLegendKey val="0"/>
            <c:showVal val="1"/>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'[Impact of Health Education on knowledge, behavior, awareness, practices and attitude towards health2(1).xlsx]Sheet1'!$B$684:$B$685</c:f>
              <c:strCache>
                <c:ptCount val="2"/>
                <c:pt idx="0">
                  <c:v>Yes</c:v>
                </c:pt>
                <c:pt idx="1">
                  <c:v>No</c:v>
                </c:pt>
              </c:strCache>
            </c:strRef>
          </c:cat>
          <c:val>
            <c:numRef>
              <c:f>'[Impact of Health Education on knowledge, behavior, awareness, practices and attitude towards health2(1).xlsx]Sheet1'!$C$684:$C$685</c:f>
              <c:numCache>
                <c:formatCode>General</c:formatCode>
                <c:ptCount val="2"/>
                <c:pt idx="0">
                  <c:v>539</c:v>
                </c:pt>
                <c:pt idx="1">
                  <c:v>184</c:v>
                </c:pt>
              </c:numCache>
            </c:numRef>
          </c:val>
        </c:ser>
        <c:dLbls>
          <c:showLegendKey val="0"/>
          <c:showVal val="1"/>
          <c:showCatName val="0"/>
          <c:showSerName val="0"/>
          <c:showPercent val="1"/>
          <c:showBubbleSize val="0"/>
        </c:dLbls>
      </c:pie3DChart>
      <c:spPr>
        <a:noFill/>
        <a:ln>
          <a:noFill/>
        </a:ln>
        <a:effectLst/>
      </c:spPr>
    </c:plotArea>
    <c:legend>
      <c:legendPos val="b"/>
      <c:legendEntry>
        <c:idx val="0"/>
        <c:txPr>
          <a:bodyPr rot="0" spcFirstLastPara="0" vertOverflow="ellipsis" vert="horz" wrap="square"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404775943396226"/>
          <c:y val="0.853647881170817"/>
        </c:manualLayout>
      </c:layout>
      <c:overlay val="0"/>
      <c:spPr>
        <a:noFill/>
        <a:ln>
          <a:noFill/>
        </a:ln>
        <a:effectLst/>
      </c:spPr>
      <c:txPr>
        <a:bodyPr rot="0" spcFirstLastPara="0" vertOverflow="ellipsis" vert="horz" wrap="square"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solidFill>
      <a:schemeClr val="bg1"/>
    </a:solidFill>
    <a:ln w="9525" cap="flat" cmpd="sng" algn="ctr">
      <a:solidFill>
        <a:schemeClr val="tx1"/>
      </a:solidFill>
      <a:round/>
    </a:ln>
    <a:effectLst/>
  </c:spPr>
  <c:txPr>
    <a:bodyPr/>
    <a:lstStyle/>
    <a:p>
      <a:pPr>
        <a:defRPr lang="en-US" sz="1800">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5757422231229"/>
          <c:y val="0.0258442453480358"/>
        </c:manualLayout>
      </c:layout>
      <c:overlay val="0"/>
      <c:spPr>
        <a:noFill/>
        <a:ln>
          <a:noFill/>
        </a:ln>
        <a:effectLst/>
      </c:spPr>
      <c:tx>
        <c:rich>
          <a:bodyPr/>
          <a:lstStyle/>
          <a:p>
            <a:pPr>
              <a:defRPr/>
            </a:pPr>
          </a:p>
        </c:rich>
      </c:tx>
    </c:title>
    <c:autoTitleDeleted val="0"/>
    <c:plotArea>
      <c:layout>
        <c:manualLayout>
          <c:layoutTarget val="inner"/>
          <c:xMode val="edge"/>
          <c:yMode val="edge"/>
          <c:x val="0.0987719120478265"/>
          <c:y val="0.177425913163336"/>
          <c:w val="0.429166075590232"/>
          <c:h val="0.729745003445899"/>
        </c:manualLayout>
      </c:layout>
      <c:pieChart>
        <c:varyColors val="1"/>
        <c:ser>
          <c:idx val="0"/>
          <c:order val="0"/>
          <c:explosion val="0"/>
          <c:dPt>
            <c:idx val="0"/>
            <c:bubble3D val="0"/>
            <c:spPr>
              <a:gradFill>
                <a:gsLst>
                  <a:gs pos="0">
                    <a:srgbClr val="007BD3"/>
                  </a:gs>
                  <a:gs pos="100000">
                    <a:srgbClr val="034373"/>
                  </a:gs>
                </a:gsLst>
                <a:lin ang="5400000" scaled="0"/>
              </a:gradFill>
              <a:ln w="19050">
                <a:solidFill>
                  <a:srgbClr val="FFFFFF"/>
                </a:solidFill>
              </a:ln>
              <a:effectLst/>
            </c:spPr>
          </c:dPt>
          <c:dPt>
            <c:idx val="1"/>
            <c:bubble3D val="0"/>
            <c:spPr>
              <a:gradFill>
                <a:gsLst>
                  <a:gs pos="0">
                    <a:srgbClr val="FECF40"/>
                  </a:gs>
                  <a:gs pos="100000">
                    <a:srgbClr val="846C21"/>
                  </a:gs>
                </a:gsLst>
                <a:lin ang="5400000" scaled="0"/>
              </a:gradFill>
              <a:ln w="19050">
                <a:solidFill>
                  <a:srgbClr val="FFFFFF"/>
                </a:solidFill>
              </a:ln>
              <a:effectLst/>
            </c:spPr>
          </c:dPt>
          <c:dPt>
            <c:idx val="2"/>
            <c:bubble3D val="0"/>
            <c:spPr>
              <a:gradFill>
                <a:gsLst>
                  <a:gs pos="0">
                    <a:srgbClr val="9EE256"/>
                  </a:gs>
                  <a:gs pos="100000">
                    <a:srgbClr val="52762D"/>
                  </a:gs>
                </a:gsLst>
                <a:lin ang="5400000" scaled="0"/>
              </a:gradFill>
              <a:ln w="19050">
                <a:solidFill>
                  <a:srgbClr val="FFFFFF"/>
                </a:solidFill>
              </a:ln>
              <a:effectLst/>
            </c:spPr>
          </c:dPt>
          <c:dLbls>
            <c:dLbl>
              <c:idx val="2"/>
              <c:layout>
                <c:manualLayout>
                  <c:x val="0.0164380238053074"/>
                  <c:y val="0.09985891775123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attitude.xlsx]Sheet6'!$A$234:$A$236</c:f>
              <c:strCache>
                <c:ptCount val="3"/>
                <c:pt idx="0">
                  <c:v>A, C, B complex, K, E, D</c:v>
                </c:pt>
                <c:pt idx="1">
                  <c:v>Potassium, Iron, Zn, Cu</c:v>
                </c:pt>
                <c:pt idx="2">
                  <c:v>Sodium, Iodine, Calcium, Electrolite</c:v>
                </c:pt>
              </c:strCache>
            </c:strRef>
          </c:cat>
          <c:val>
            <c:numRef>
              <c:f>'[Impact of Health Education on knowledge, behavior, awareness, practices and attitude.xlsx]Sheet6'!$B$234:$B$236</c:f>
              <c:numCache>
                <c:formatCode>General</c:formatCode>
                <c:ptCount val="3"/>
                <c:pt idx="0">
                  <c:v>492</c:v>
                </c:pt>
                <c:pt idx="1">
                  <c:v>173</c:v>
                </c:pt>
                <c:pt idx="2">
                  <c:v>58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2"/>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586983955291148"/>
          <c:y val="0.228838792003403"/>
          <c:w val="0.400877351120726"/>
          <c:h val="0.55806039982986"/>
        </c:manualLayout>
      </c:layout>
      <c:overlay val="0"/>
      <c:spPr>
        <a:solidFill>
          <a:srgbClr val="FFFFFF">
            <a:alpha val="50000"/>
          </a:srgbClr>
        </a:solidFill>
        <a:ln>
          <a:solidFill>
            <a:srgbClr val="000000"/>
          </a:solidFill>
        </a:ln>
        <a:effectLst/>
      </c:spPr>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pattFill prst="dkDnDiag">
      <a:fgClr>
        <a:srgbClr val="FFFFFF"/>
      </a:fgClr>
      <a:bgClr>
        <a:srgbClr val="E6E6E6">
          <a:lumMod val="10000"/>
          <a:lumOff val="90000"/>
        </a:srgbClr>
      </a:bgClr>
    </a:pattFill>
    <a:ln w="9525" cap="flat" cmpd="sng" algn="ctr">
      <a:solidFill>
        <a:srgbClr val="000000"/>
      </a:solidFill>
      <a:prstDash val="solid"/>
      <a:round/>
    </a:ln>
    <a:effectLst/>
  </c:spPr>
  <c:txPr>
    <a:bodyPr/>
    <a:lstStyle/>
    <a:p>
      <a:pPr>
        <a:defRPr lang="en-US" sz="1200">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31533083392441"/>
          <c:y val="0.0416734760581794"/>
        </c:manualLayout>
      </c:layout>
      <c:overlay val="0"/>
      <c:spPr>
        <a:noFill/>
        <a:ln>
          <a:noFill/>
        </a:ln>
        <a:effectLst/>
      </c:spPr>
      <c:tx>
        <c:rich>
          <a:bodyPr/>
          <a:lstStyle/>
          <a:p>
            <a:pPr>
              <a:defRPr/>
            </a:pPr>
          </a:p>
        </c:rich>
      </c:tx>
    </c:title>
    <c:autoTitleDeleted val="0"/>
    <c:plotArea>
      <c:layout>
        <c:manualLayout>
          <c:layoutTarget val="inner"/>
          <c:xMode val="edge"/>
          <c:yMode val="edge"/>
          <c:x val="0.0733610294862701"/>
          <c:y val="0.167511031214251"/>
          <c:w val="0.432566622758132"/>
          <c:h val="0.697663016832816"/>
        </c:manualLayout>
      </c:layout>
      <c:pieChart>
        <c:varyColors val="1"/>
        <c:ser>
          <c:idx val="0"/>
          <c:order val="0"/>
          <c:explosion val="0"/>
          <c:dPt>
            <c:idx val="0"/>
            <c:bubble3D val="0"/>
            <c:spPr>
              <a:gradFill>
                <a:gsLst>
                  <a:gs pos="0">
                    <a:srgbClr val="007BD3"/>
                  </a:gs>
                  <a:gs pos="100000">
                    <a:srgbClr val="034373"/>
                  </a:gs>
                </a:gsLst>
                <a:lin ang="5400000" scaled="0"/>
              </a:gradFill>
              <a:ln w="19050">
                <a:solidFill>
                  <a:srgbClr val="FFFFFF"/>
                </a:solidFill>
              </a:ln>
              <a:effectLst/>
            </c:spPr>
          </c:dPt>
          <c:dPt>
            <c:idx val="1"/>
            <c:bubble3D val="0"/>
            <c:spPr>
              <a:gradFill>
                <a:gsLst>
                  <a:gs pos="0">
                    <a:srgbClr val="FECF40"/>
                  </a:gs>
                  <a:gs pos="100000">
                    <a:srgbClr val="846C21"/>
                  </a:gs>
                </a:gsLst>
                <a:lin ang="5400000" scaled="0"/>
              </a:gradFill>
              <a:ln w="19050">
                <a:solidFill>
                  <a:srgbClr val="FFFFFF"/>
                </a:solidFill>
              </a:ln>
              <a:effectLst/>
            </c:spPr>
          </c:dPt>
          <c:dPt>
            <c:idx val="2"/>
            <c:bubble3D val="0"/>
            <c:spPr>
              <a:gradFill>
                <a:gsLst>
                  <a:gs pos="0">
                    <a:srgbClr val="14CD68"/>
                  </a:gs>
                  <a:gs pos="100000">
                    <a:srgbClr val="0B6E38"/>
                  </a:gs>
                </a:gsLst>
                <a:lin ang="5400000" scaled="0"/>
              </a:gradFill>
              <a:ln w="19050">
                <a:solidFill>
                  <a:srgbClr val="FFFFFF"/>
                </a:solidFill>
              </a:ln>
              <a:effectLst/>
            </c:spPr>
          </c:dPt>
          <c:dLbls>
            <c:dLbl>
              <c:idx val="1"/>
              <c:layout>
                <c:manualLayout>
                  <c:x val="0.0609624001697079"/>
                  <c:y val="-0.097825009631924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0178314038909705"/>
                  <c:y val="0.093925749741230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20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attitude.xlsx]Sheet6'!$A$250:$A$252</c:f>
              <c:strCache>
                <c:ptCount val="3"/>
                <c:pt idx="0">
                  <c:v>A, B complex, C, D, E &amp; K</c:v>
                </c:pt>
                <c:pt idx="1">
                  <c:v>Iron, Zn, Cu, Calcium, I</c:v>
                </c:pt>
                <c:pt idx="2">
                  <c:v>Ascorbic acid, Beta-Carotene, Riboflavin</c:v>
                </c:pt>
              </c:strCache>
            </c:strRef>
          </c:cat>
          <c:val>
            <c:numRef>
              <c:f>'[Impact of Health Education on knowledge, behavior, awareness, practices and attitude.xlsx]Sheet6'!$B$250:$B$252</c:f>
              <c:numCache>
                <c:formatCode>General</c:formatCode>
                <c:ptCount val="3"/>
                <c:pt idx="0">
                  <c:v>192</c:v>
                </c:pt>
                <c:pt idx="1">
                  <c:v>473</c:v>
                </c:pt>
                <c:pt idx="2">
                  <c:v>58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en-US" sz="20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20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2"/>
        <c:txPr>
          <a:bodyPr rot="0" spcFirstLastPara="0" vertOverflow="ellipsis" vert="horz" wrap="square" anchor="ctr" anchorCtr="1"/>
          <a:lstStyle/>
          <a:p>
            <a:pPr>
              <a:defRPr lang="en-US" sz="20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529311706457688"/>
          <c:y val="0.226166190670475"/>
          <c:w val="0.458477613753721"/>
          <c:h val="0.528763769889841"/>
        </c:manualLayout>
      </c:layout>
      <c:overlay val="0"/>
      <c:spPr>
        <a:solidFill>
          <a:srgbClr val="FFFFFF">
            <a:alpha val="50000"/>
          </a:srgbClr>
        </a:solidFill>
        <a:ln>
          <a:solidFill>
            <a:srgbClr val="000000"/>
          </a:solidFill>
        </a:ln>
        <a:effectLst/>
      </c:spPr>
      <c:txPr>
        <a:bodyPr rot="0" spcFirstLastPara="0" vertOverflow="ellipsis" vert="horz" wrap="square" anchor="ctr" anchorCtr="1"/>
        <a:lstStyle/>
        <a:p>
          <a:pPr>
            <a:defRPr lang="en-US" sz="20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pattFill prst="dkDnDiag">
      <a:fgClr>
        <a:srgbClr val="FFFFFF"/>
      </a:fgClr>
      <a:bgClr>
        <a:srgbClr val="E6E6E6">
          <a:lumMod val="10000"/>
          <a:lumOff val="90000"/>
        </a:srgbClr>
      </a:bgClr>
    </a:pattFill>
    <a:ln w="9525" cap="flat" cmpd="sng" algn="ctr">
      <a:solidFill>
        <a:srgbClr val="000000"/>
      </a:solidFill>
      <a:prstDash val="solid"/>
      <a:round/>
    </a:ln>
    <a:effectLst/>
  </c:spPr>
  <c:txPr>
    <a:bodyPr/>
    <a:lstStyle/>
    <a:p>
      <a:pPr>
        <a:defRPr lang="en-US" sz="200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5444096133751"/>
          <c:y val="0.0291545189504373"/>
        </c:manualLayout>
      </c:layout>
      <c:overlay val="0"/>
      <c:spPr>
        <a:noFill/>
        <a:ln>
          <a:noFill/>
        </a:ln>
        <a:effectLst/>
      </c:spPr>
      <c:tx>
        <c:rich>
          <a:bodyPr/>
          <a:lstStyle/>
          <a:p>
            <a:pPr>
              <a:defRPr/>
            </a:pPr>
          </a:p>
        </c:rich>
      </c:tx>
    </c:title>
    <c:autoTitleDeleted val="0"/>
    <c:plotArea>
      <c:layout>
        <c:manualLayout>
          <c:layoutTarget val="inner"/>
          <c:xMode val="edge"/>
          <c:yMode val="edge"/>
          <c:x val="0.0993730407523511"/>
          <c:y val="0.15374149659864"/>
          <c:w val="0.422048066875653"/>
          <c:h val="0.785034013605442"/>
        </c:manualLayout>
      </c:layout>
      <c:pieChart>
        <c:varyColors val="1"/>
        <c:ser>
          <c:idx val="0"/>
          <c:order val="0"/>
          <c:tx>
            <c:strRef>
              <c:f>'[Impact of Health Education on knowledge, behavior, awareness, practices and attitude.xlsx]Sheet6'!$B$199</c:f>
              <c:strCache>
                <c:ptCount val="1"/>
                <c:pt idx="0">
                  <c:v>Response</c:v>
                </c:pt>
              </c:strCache>
            </c:strRef>
          </c:tx>
          <c:explosion val="0"/>
          <c:dPt>
            <c:idx val="0"/>
            <c:bubble3D val="0"/>
            <c:spPr>
              <a:gradFill>
                <a:gsLst>
                  <a:gs pos="0">
                    <a:srgbClr val="007BD3"/>
                  </a:gs>
                  <a:gs pos="100000">
                    <a:srgbClr val="034373"/>
                  </a:gs>
                </a:gsLst>
                <a:lin ang="5400000" scaled="0"/>
              </a:gradFill>
              <a:ln w="19050">
                <a:solidFill>
                  <a:srgbClr val="FFFFFF"/>
                </a:solidFill>
              </a:ln>
              <a:effectLst/>
            </c:spPr>
          </c:dPt>
          <c:dPt>
            <c:idx val="1"/>
            <c:bubble3D val="0"/>
            <c:spPr>
              <a:gradFill>
                <a:gsLst>
                  <a:gs pos="100000">
                    <a:srgbClr val="F4B183">
                      <a:lumMod val="60000"/>
                      <a:lumOff val="40000"/>
                    </a:srgbClr>
                  </a:gs>
                  <a:gs pos="0">
                    <a:srgbClr val="ED7D31"/>
                  </a:gs>
                </a:gsLst>
                <a:lin ang="5400000" scaled="0"/>
              </a:gradFill>
              <a:ln w="19050">
                <a:solidFill>
                  <a:srgbClr val="FFFFFF"/>
                </a:solidFill>
              </a:ln>
              <a:effectLst/>
            </c:spPr>
          </c:dPt>
          <c:dPt>
            <c:idx val="2"/>
            <c:bubble3D val="0"/>
            <c:spPr>
              <a:gradFill>
                <a:gsLst>
                  <a:gs pos="100000">
                    <a:srgbClr val="C9C9C9">
                      <a:lumMod val="60000"/>
                      <a:lumOff val="40000"/>
                    </a:srgbClr>
                  </a:gs>
                  <a:gs pos="0">
                    <a:srgbClr val="A5A5A5"/>
                  </a:gs>
                </a:gsLst>
                <a:lin ang="5400000" scaled="0"/>
              </a:gradFill>
              <a:ln w="19050">
                <a:solidFill>
                  <a:srgbClr val="FFFFFF"/>
                </a:solidFill>
              </a:ln>
              <a:effectLst/>
            </c:spPr>
          </c:dPt>
          <c:dPt>
            <c:idx val="3"/>
            <c:bubble3D val="0"/>
            <c:spPr>
              <a:gradFill>
                <a:gsLst>
                  <a:gs pos="0">
                    <a:srgbClr val="9EE256"/>
                  </a:gs>
                  <a:gs pos="100000">
                    <a:srgbClr val="52762D"/>
                  </a:gs>
                </a:gsLst>
                <a:lin ang="5400000" scaled="0"/>
              </a:gradFill>
              <a:ln w="19050">
                <a:solidFill>
                  <a:srgbClr val="FFFFFF"/>
                </a:solidFill>
              </a:ln>
              <a:effectLst/>
            </c:spPr>
          </c:dPt>
          <c:dLbls>
            <c:spPr>
              <a:noFill/>
              <a:ln>
                <a:noFill/>
              </a:ln>
              <a:effectLst/>
            </c:spPr>
            <c:txPr>
              <a:bodyPr rot="0" spcFirstLastPara="0" vertOverflow="ellipsis" vert="horz" wrap="square" lIns="38100" tIns="19050" rIns="38100" bIns="19050" anchor="ctr" anchorCtr="1"/>
              <a:lstStyle/>
              <a:p>
                <a:pPr>
                  <a:defRPr lang="en-US" sz="2000" b="0" i="0" u="none" strike="noStrike" kern="1200" baseline="0">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in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attitude.xlsx]Sheet6'!$A$200:$A$203</c:f>
              <c:strCache>
                <c:ptCount val="4"/>
                <c:pt idx="0">
                  <c:v>Different Fruits &amp; Vegetables </c:v>
                </c:pt>
                <c:pt idx="1">
                  <c:v>Ghee, Butter &amp; Oils</c:v>
                </c:pt>
                <c:pt idx="2">
                  <c:v>Fast foods &amp; Street foods</c:v>
                </c:pt>
                <c:pt idx="3">
                  <c:v>Chicken, Beaf &amp; Mutton</c:v>
                </c:pt>
              </c:strCache>
            </c:strRef>
          </c:cat>
          <c:val>
            <c:numRef>
              <c:f>'[Impact of Health Education on knowledge, behavior, awareness, practices and attitude.xlsx]Sheet6'!$B$200:$B$203</c:f>
              <c:numCache>
                <c:formatCode>General</c:formatCode>
                <c:ptCount val="4"/>
                <c:pt idx="0">
                  <c:v>536</c:v>
                </c:pt>
                <c:pt idx="1">
                  <c:v>60</c:v>
                </c:pt>
                <c:pt idx="2">
                  <c:v>80</c:v>
                </c:pt>
                <c:pt idx="3">
                  <c:v>47</c:v>
                </c:pt>
              </c:numCache>
            </c:numRef>
          </c:val>
        </c:ser>
        <c:dLbls>
          <c:showLegendKey val="0"/>
          <c:showVal val="0"/>
          <c:showCatName val="1"/>
          <c:showSerName val="0"/>
          <c:showPercent val="0"/>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en-US" sz="20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20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2"/>
        <c:txPr>
          <a:bodyPr rot="0" spcFirstLastPara="0" vertOverflow="ellipsis" vert="horz" wrap="square" anchor="ctr" anchorCtr="1"/>
          <a:lstStyle/>
          <a:p>
            <a:pPr>
              <a:defRPr lang="en-US" sz="20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3"/>
        <c:txPr>
          <a:bodyPr rot="0" spcFirstLastPara="0" vertOverflow="ellipsis" vert="horz" wrap="square" anchor="ctr" anchorCtr="1"/>
          <a:lstStyle/>
          <a:p>
            <a:pPr>
              <a:defRPr lang="en-US" sz="20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52042042042042"/>
          <c:y val="0.220040427375108"/>
          <c:w val="0.468648648648649"/>
          <c:h val="0.589228992203292"/>
        </c:manualLayout>
      </c:layout>
      <c:overlay val="0"/>
      <c:spPr>
        <a:solidFill>
          <a:srgbClr val="FFFFFF">
            <a:alpha val="50000"/>
          </a:srgbClr>
        </a:solidFill>
        <a:ln>
          <a:solidFill>
            <a:srgbClr val="000000"/>
          </a:solidFill>
        </a:ln>
        <a:effectLst/>
      </c:spPr>
      <c:txPr>
        <a:bodyPr rot="0" spcFirstLastPara="0" vertOverflow="ellipsis" vert="horz" wrap="square" anchor="ctr" anchorCtr="1"/>
        <a:lstStyle/>
        <a:p>
          <a:pPr>
            <a:defRPr lang="en-US" sz="20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pattFill prst="dkDnDiag">
      <a:fgClr>
        <a:srgbClr val="FFFFFF"/>
      </a:fgClr>
      <a:bgClr>
        <a:srgbClr val="E6E6E6">
          <a:lumMod val="10000"/>
          <a:lumOff val="90000"/>
        </a:srgbClr>
      </a:bgClr>
    </a:pattFill>
    <a:ln w="9525" cap="flat" cmpd="sng" algn="ctr">
      <a:solidFill>
        <a:srgbClr val="000000"/>
      </a:solidFill>
      <a:prstDash val="solid"/>
      <a:round/>
    </a:ln>
    <a:effectLst/>
  </c:spPr>
  <c:txPr>
    <a:bodyPr/>
    <a:lstStyle/>
    <a:p>
      <a:pPr>
        <a:defRPr lang="en-US" sz="2000">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
        <c:rich>
          <a:bodyPr/>
          <a:lstStyle/>
          <a:p>
            <a:pPr>
              <a:defRPr/>
            </a:pPr>
          </a:p>
        </c:rich>
      </c:tx>
    </c:title>
    <c:autoTitleDeleted val="0"/>
    <c:plotArea>
      <c:layout>
        <c:manualLayout>
          <c:layoutTarget val="inner"/>
          <c:xMode val="edge"/>
          <c:yMode val="edge"/>
          <c:x val="0.0869190790075714"/>
          <c:y val="0.106584986420475"/>
          <c:w val="0.522100884035361"/>
          <c:h val="0.824437510264411"/>
        </c:manualLayout>
      </c:layout>
      <c:pieChart>
        <c:varyColors val="1"/>
        <c:ser>
          <c:idx val="0"/>
          <c:order val="0"/>
          <c:tx>
            <c:strRef>
              <c:f>'[Impact of Health Education on knowledge, behavior, awareness, practices and attitude.xlsx]Sheet6'!$B$213</c:f>
              <c:strCache>
                <c:ptCount val="1"/>
                <c:pt idx="0">
                  <c:v>Response</c:v>
                </c:pt>
              </c:strCache>
            </c:strRef>
          </c:tx>
          <c:explosion val="0"/>
          <c:dPt>
            <c:idx val="0"/>
            <c:bubble3D val="0"/>
            <c:spPr>
              <a:gradFill>
                <a:gsLst>
                  <a:gs pos="100000">
                    <a:srgbClr val="9DC3E6">
                      <a:lumMod val="60000"/>
                      <a:lumOff val="40000"/>
                    </a:srgbClr>
                  </a:gs>
                  <a:gs pos="0">
                    <a:srgbClr val="5B9BD5"/>
                  </a:gs>
                </a:gsLst>
                <a:lin ang="5400000" scaled="0"/>
              </a:gradFill>
              <a:ln w="19050">
                <a:solidFill>
                  <a:srgbClr val="FFFFFF"/>
                </a:solidFill>
              </a:ln>
              <a:effectLst/>
            </c:spPr>
          </c:dPt>
          <c:dPt>
            <c:idx val="1"/>
            <c:bubble3D val="0"/>
            <c:spPr>
              <a:gradFill>
                <a:gsLst>
                  <a:gs pos="100000">
                    <a:srgbClr val="F4B183">
                      <a:lumMod val="60000"/>
                      <a:lumOff val="40000"/>
                    </a:srgbClr>
                  </a:gs>
                  <a:gs pos="0">
                    <a:srgbClr val="ED7D31"/>
                  </a:gs>
                </a:gsLst>
                <a:lin ang="5400000" scaled="0"/>
              </a:gradFill>
              <a:ln w="19050">
                <a:solidFill>
                  <a:srgbClr val="FFFFFF"/>
                </a:solidFill>
              </a:ln>
              <a:effectLst/>
            </c:spPr>
          </c:dPt>
          <c:dPt>
            <c:idx val="2"/>
            <c:bubble3D val="0"/>
            <c:spPr>
              <a:gradFill>
                <a:gsLst>
                  <a:gs pos="100000">
                    <a:srgbClr val="C9C9C9">
                      <a:lumMod val="60000"/>
                      <a:lumOff val="40000"/>
                    </a:srgbClr>
                  </a:gs>
                  <a:gs pos="0">
                    <a:srgbClr val="A5A5A5"/>
                  </a:gs>
                </a:gsLst>
                <a:lin ang="5400000" scaled="0"/>
              </a:gradFill>
              <a:ln w="19050">
                <a:solidFill>
                  <a:srgbClr val="FFFFFF"/>
                </a:solidFill>
              </a:ln>
              <a:effectLst/>
            </c:spPr>
          </c:dPt>
          <c:dPt>
            <c:idx val="3"/>
            <c:bubble3D val="0"/>
            <c:spPr>
              <a:gradFill>
                <a:gsLst>
                  <a:gs pos="100000">
                    <a:srgbClr val="FFD966">
                      <a:lumMod val="60000"/>
                      <a:lumOff val="40000"/>
                    </a:srgbClr>
                  </a:gs>
                  <a:gs pos="0">
                    <a:srgbClr val="FFC000"/>
                  </a:gs>
                </a:gsLst>
                <a:lin ang="5400000" scaled="0"/>
              </a:gradFill>
              <a:ln w="19050">
                <a:solidFill>
                  <a:srgbClr val="FFFFFF"/>
                </a:solidFill>
              </a:ln>
              <a:effectLst/>
            </c:spPr>
          </c:dPt>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attitude.xlsx]Sheet6'!$A$214:$A$217</c:f>
              <c:strCache>
                <c:ptCount val="4"/>
                <c:pt idx="0">
                  <c:v>Blindness, Scurvy, Goiter,
Rickets, Osteoporosis, Anemia etc.</c:v>
                </c:pt>
                <c:pt idx="1">
                  <c:v>Malaria, Dengue, Covid-19</c:v>
                </c:pt>
                <c:pt idx="2">
                  <c:v>Diarrhea, Cholera, Typhoid</c:v>
                </c:pt>
                <c:pt idx="3">
                  <c:v>MI, Diabetes, Obesity, Stroke</c:v>
                </c:pt>
              </c:strCache>
            </c:strRef>
          </c:cat>
          <c:val>
            <c:numRef>
              <c:f>'[Impact of Health Education on knowledge, behavior, awareness, practices and attitude.xlsx]Sheet6'!$B$214:$B$217</c:f>
              <c:numCache>
                <c:formatCode>General</c:formatCode>
                <c:ptCount val="4"/>
                <c:pt idx="0">
                  <c:v>576</c:v>
                </c:pt>
                <c:pt idx="1">
                  <c:v>62</c:v>
                </c:pt>
                <c:pt idx="2">
                  <c:v>59</c:v>
                </c:pt>
                <c:pt idx="3">
                  <c:v>26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2"/>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3"/>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538396908082675"/>
          <c:y val="0.215044247787611"/>
          <c:w val="0.449112194029015"/>
          <c:h val="0.632300884955752"/>
        </c:manualLayout>
      </c:layout>
      <c:overlay val="0"/>
      <c:spPr>
        <a:solidFill>
          <a:srgbClr val="FFFFFF">
            <a:alpha val="50000"/>
          </a:srgbClr>
        </a:solidFill>
        <a:ln>
          <a:solidFill>
            <a:srgbClr val="000000"/>
          </a:solidFill>
        </a:ln>
        <a:effectLst/>
      </c:spPr>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pattFill prst="dkDnDiag">
      <a:fgClr>
        <a:srgbClr val="FFFFFF"/>
      </a:fgClr>
      <a:bgClr>
        <a:srgbClr val="E6E6E6">
          <a:lumMod val="10000"/>
          <a:lumOff val="90000"/>
        </a:srgbClr>
      </a:bgClr>
    </a:pattFill>
    <a:ln w="9525" cap="flat" cmpd="sng" algn="ctr">
      <a:solidFill>
        <a:srgbClr val="000000"/>
      </a:solidFill>
      <a:prstDash val="solid"/>
      <a:round/>
    </a:ln>
    <a:effectLst/>
  </c:spPr>
  <c:txPr>
    <a:bodyPr/>
    <a:lstStyle/>
    <a:p>
      <a:pPr>
        <a:defRPr lang="en-US" sz="180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
        <c:rich>
          <a:bodyPr/>
          <a:lstStyle/>
          <a:p>
            <a:pPr>
              <a:defRPr/>
            </a:pPr>
          </a:p>
        </c:rich>
      </c:tx>
    </c:title>
    <c:autoTitleDeleted val="0"/>
    <c:plotArea>
      <c:layout>
        <c:manualLayout>
          <c:layoutTarget val="inner"/>
          <c:xMode val="edge"/>
          <c:yMode val="edge"/>
          <c:x val="0.600988239944659"/>
          <c:y val="0.158346581875994"/>
          <c:w val="0.347178574958"/>
          <c:h val="0.733004769475358"/>
        </c:manualLayout>
      </c:layout>
      <c:barChart>
        <c:barDir val="bar"/>
        <c:grouping val="clustered"/>
        <c:varyColors val="0"/>
        <c:ser>
          <c:idx val="0"/>
          <c:order val="0"/>
          <c:tx>
            <c:strRef>
              <c:f>'[Impact of Health Education on knowledge, behavior, awareness, practices and attitude towards health1(4).xlsx]Sheet3'!$D$18</c:f>
              <c:strCache>
                <c:ptCount val="1"/>
                <c:pt idx="0">
                  <c:v>6 Month Ago</c:v>
                </c:pt>
              </c:strCache>
            </c:strRef>
          </c:tx>
          <c:spPr>
            <a:solidFill>
              <a:srgbClr val="8FAADC">
                <a:lumMod val="60000"/>
                <a:lumOff val="40000"/>
              </a:srgbClr>
            </a:solidFill>
            <a:ln>
              <a:noFill/>
            </a:ln>
            <a:effectLst>
              <a:innerShdw blurRad="114300">
                <a:srgbClr val="5B9BD5"/>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14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 towards health1(4).xlsx]Sheet3'!$C$19:$C$24</c:f>
              <c:strCache>
                <c:ptCount val="6"/>
                <c:pt idx="0">
                  <c:v>Know about Hypertension, Diabetes, Stroke &amp; Heart failure? </c:v>
                </c:pt>
                <c:pt idx="1">
                  <c:v>Know about Vitamins, Minerals, Carbohydrates, Proteins &amp; Fats?</c:v>
                </c:pt>
                <c:pt idx="2">
                  <c:v>Know about Malnutrition based diseases?</c:v>
                </c:pt>
                <c:pt idx="3">
                  <c:v>Know signs &amp; symptoms of some communicable diseases?</c:v>
                </c:pt>
                <c:pt idx="4">
                  <c:v>Know how different communicable dseases transmit?</c:v>
                </c:pt>
                <c:pt idx="5">
                  <c:v>Know about different communicable dseases?</c:v>
                </c:pt>
              </c:strCache>
            </c:strRef>
          </c:cat>
          <c:val>
            <c:numRef>
              <c:f>'[Impact of Health Education on knowledge, behavior, awareness, practices and attitude towards health1(4).xlsx]Sheet3'!$D$19:$D$24</c:f>
              <c:numCache>
                <c:formatCode>0%</c:formatCode>
                <c:ptCount val="6"/>
                <c:pt idx="0">
                  <c:v>0.56</c:v>
                </c:pt>
                <c:pt idx="1">
                  <c:v>0.47</c:v>
                </c:pt>
                <c:pt idx="2">
                  <c:v>0.63</c:v>
                </c:pt>
                <c:pt idx="3">
                  <c:v>0.57</c:v>
                </c:pt>
                <c:pt idx="4">
                  <c:v>0.48</c:v>
                </c:pt>
                <c:pt idx="5">
                  <c:v>0.64</c:v>
                </c:pt>
              </c:numCache>
            </c:numRef>
          </c:val>
        </c:ser>
        <c:ser>
          <c:idx val="1"/>
          <c:order val="1"/>
          <c:tx>
            <c:strRef>
              <c:f>'[Impact of Health Education on knowledge, behavior, awareness, practices and attitude towards health1(4).xlsx]Sheet3'!$E$18</c:f>
              <c:strCache>
                <c:ptCount val="1"/>
                <c:pt idx="0">
                  <c:v>Now</c:v>
                </c:pt>
              </c:strCache>
            </c:strRef>
          </c:tx>
          <c:spPr>
            <a:solidFill>
              <a:srgbClr val="548235">
                <a:lumMod val="75000"/>
              </a:srgbClr>
            </a:solidFill>
            <a:ln>
              <a:noFill/>
            </a:ln>
            <a:effectLst>
              <a:innerShdw blurRad="114300">
                <a:srgbClr val="ED7D31"/>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14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 towards health1(4).xlsx]Sheet3'!$C$19:$C$24</c:f>
              <c:strCache>
                <c:ptCount val="6"/>
                <c:pt idx="0">
                  <c:v>Know about Hypertension, Diabetes, Stroke &amp; Heart failure? </c:v>
                </c:pt>
                <c:pt idx="1">
                  <c:v>Know about Vitamins, Minerals, Carbohydrates, Proteins &amp; Fats?</c:v>
                </c:pt>
                <c:pt idx="2">
                  <c:v>Know about Malnutrition based diseases?</c:v>
                </c:pt>
                <c:pt idx="3">
                  <c:v>Know signs &amp; symptoms of some communicable diseases?</c:v>
                </c:pt>
                <c:pt idx="4">
                  <c:v>Know how different communicable dseases transmit?</c:v>
                </c:pt>
                <c:pt idx="5">
                  <c:v>Know about different communicable dseases?</c:v>
                </c:pt>
              </c:strCache>
            </c:strRef>
          </c:cat>
          <c:val>
            <c:numRef>
              <c:f>'[Impact of Health Education on knowledge, behavior, awareness, practices and attitude towards health1(4).xlsx]Sheet3'!$E$19:$E$24</c:f>
              <c:numCache>
                <c:formatCode>0%</c:formatCode>
                <c:ptCount val="6"/>
                <c:pt idx="0">
                  <c:v>0.64</c:v>
                </c:pt>
                <c:pt idx="1">
                  <c:v>0.61</c:v>
                </c:pt>
                <c:pt idx="2">
                  <c:v>0.67</c:v>
                </c:pt>
                <c:pt idx="3">
                  <c:v>0.71</c:v>
                </c:pt>
                <c:pt idx="4">
                  <c:v>0.57</c:v>
                </c:pt>
                <c:pt idx="5">
                  <c:v>0.75</c:v>
                </c:pt>
              </c:numCache>
            </c:numRef>
          </c:val>
        </c:ser>
        <c:dLbls>
          <c:showLegendKey val="0"/>
          <c:showVal val="0"/>
          <c:showCatName val="0"/>
          <c:showSerName val="0"/>
          <c:showPercent val="0"/>
          <c:showBubbleSize val="0"/>
        </c:dLbls>
        <c:gapWidth val="227"/>
        <c:overlap val="-48"/>
        <c:axId val="107798999"/>
        <c:axId val="366009209"/>
      </c:barChart>
      <c:catAx>
        <c:axId val="107798999"/>
        <c:scaling>
          <c:orientation val="minMax"/>
        </c:scaling>
        <c:delete val="0"/>
        <c:axPos val="l"/>
        <c:numFmt formatCode="General" sourceLinked="0"/>
        <c:majorTickMark val="none"/>
        <c:minorTickMark val="none"/>
        <c:tickLblPos val="nextTo"/>
        <c:spPr>
          <a:noFill/>
          <a:ln w="19050" cap="flat" cmpd="sng" algn="ctr">
            <a:solidFill>
              <a:srgbClr val="BFBFBF">
                <a:lumMod val="25000"/>
                <a:lumOff val="75000"/>
              </a:srgbClr>
            </a:solidFill>
            <a:prstDash val="solid"/>
            <a:round/>
          </a:ln>
          <a:effectLst/>
        </c:spPr>
        <c:txPr>
          <a:bodyPr rot="-60000000" spcFirstLastPara="0" vertOverflow="ellipsis" vert="horz" wrap="square" anchor="ctr" anchorCtr="1"/>
          <a:lstStyle/>
          <a:p>
            <a:pPr>
              <a:defRPr lang="en-US" sz="14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366009209"/>
        <c:crosses val="autoZero"/>
        <c:auto val="1"/>
        <c:lblAlgn val="ctr"/>
        <c:lblOffset val="100"/>
        <c:noMultiLvlLbl val="0"/>
      </c:catAx>
      <c:valAx>
        <c:axId val="366009209"/>
        <c:scaling>
          <c:orientation val="minMax"/>
        </c:scaling>
        <c:delete val="0"/>
        <c:axPos val="b"/>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en-US" sz="14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107798999"/>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en-US" sz="14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4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370589979246961"/>
          <c:y val="0.0480127186009539"/>
          <c:w val="0.272260104753434"/>
          <c:h val="0.0707472178060413"/>
        </c:manualLayout>
      </c:layout>
      <c:overlay val="0"/>
      <c:spPr>
        <a:noFill/>
        <a:ln>
          <a:noFill/>
        </a:ln>
        <a:effectLst/>
      </c:spPr>
      <c:txPr>
        <a:bodyPr rot="0" spcFirstLastPara="0" vertOverflow="ellipsis" vert="horz" wrap="square" anchor="ctr" anchorCtr="1"/>
        <a:lstStyle/>
        <a:p>
          <a:pPr>
            <a:defRPr lang="en-US" sz="14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solidFill>
      <a:srgbClr val="FFFFFF"/>
    </a:solidFill>
    <a:ln w="9525" cap="flat" cmpd="sng" algn="ctr">
      <a:solidFill>
        <a:srgbClr val="000000"/>
      </a:solidFill>
      <a:prstDash val="solid"/>
      <a:round/>
    </a:ln>
    <a:effectLst/>
  </c:spPr>
  <c:txPr>
    <a:bodyPr/>
    <a:lstStyle/>
    <a:p>
      <a:pPr>
        <a:defRPr lang="en-US" sz="110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
        <c:rich>
          <a:bodyPr/>
          <a:lstStyle/>
          <a:p>
            <a:pPr>
              <a:defRPr/>
            </a:pPr>
          </a:p>
        </c:rich>
      </c:tx>
    </c:title>
    <c:autoTitleDeleted val="0"/>
    <c:plotArea>
      <c:layout>
        <c:manualLayout>
          <c:layoutTarget val="inner"/>
          <c:xMode val="edge"/>
          <c:yMode val="edge"/>
          <c:x val="0.527123504400277"/>
          <c:y val="0.138356814943802"/>
          <c:w val="0.446672599624246"/>
          <c:h val="0.753395599176824"/>
        </c:manualLayout>
      </c:layout>
      <c:barChart>
        <c:barDir val="bar"/>
        <c:grouping val="clustered"/>
        <c:varyColors val="0"/>
        <c:ser>
          <c:idx val="0"/>
          <c:order val="0"/>
          <c:tx>
            <c:strRef>
              <c:f>'[Impact of Health Education on knowledge, behavior, awareness, practices and attitude towards health1(4).xlsx]Sheet3'!$D$6</c:f>
              <c:strCache>
                <c:ptCount val="1"/>
                <c:pt idx="0">
                  <c:v>6 Month Ago</c:v>
                </c:pt>
              </c:strCache>
            </c:strRef>
          </c:tx>
          <c:spPr>
            <a:solidFill>
              <a:srgbClr val="8FAADC">
                <a:lumMod val="60000"/>
                <a:lumOff val="40000"/>
              </a:srgbClr>
            </a:solidFill>
            <a:ln>
              <a:noFill/>
            </a:ln>
            <a:effectLst>
              <a:innerShdw blurRad="114300">
                <a:srgbClr val="5B9BD5"/>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 towards health1(4).xlsx]Sheet3'!$C$7:$C$10</c:f>
              <c:strCache>
                <c:ptCount val="4"/>
                <c:pt idx="0">
                  <c:v>Wash Hands before meal &amp; after toilet with soap?</c:v>
                </c:pt>
                <c:pt idx="1">
                  <c:v>Cut Nails &amp; Hairs regularly?</c:v>
                </c:pt>
                <c:pt idx="2">
                  <c:v>Use boiled/treated water to drink?</c:v>
                </c:pt>
                <c:pt idx="3">
                  <c:v>Use Anti-Mosquito nets/coils/spray at home?</c:v>
                </c:pt>
              </c:strCache>
            </c:strRef>
          </c:cat>
          <c:val>
            <c:numRef>
              <c:f>'[Impact of Health Education on knowledge, behavior, awareness, practices and attitude towards health1(4).xlsx]Sheet3'!$D$7:$D$10</c:f>
              <c:numCache>
                <c:formatCode>0%</c:formatCode>
                <c:ptCount val="4"/>
                <c:pt idx="0">
                  <c:v>0.51</c:v>
                </c:pt>
                <c:pt idx="1">
                  <c:v>0.38</c:v>
                </c:pt>
                <c:pt idx="2">
                  <c:v>0.53</c:v>
                </c:pt>
                <c:pt idx="3">
                  <c:v>0.57</c:v>
                </c:pt>
              </c:numCache>
            </c:numRef>
          </c:val>
        </c:ser>
        <c:ser>
          <c:idx val="1"/>
          <c:order val="1"/>
          <c:tx>
            <c:strRef>
              <c:f>'[Impact of Health Education on knowledge, behavior, awareness, practices and attitude towards health1(4).xlsx]Sheet3'!$E$6</c:f>
              <c:strCache>
                <c:ptCount val="1"/>
                <c:pt idx="0">
                  <c:v>Now</c:v>
                </c:pt>
              </c:strCache>
            </c:strRef>
          </c:tx>
          <c:spPr>
            <a:solidFill>
              <a:srgbClr val="548235">
                <a:lumMod val="75000"/>
              </a:srgbClr>
            </a:solidFill>
            <a:ln>
              <a:noFill/>
            </a:ln>
            <a:effectLst>
              <a:innerShdw blurRad="114300">
                <a:srgbClr val="ED7D31"/>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 towards health1(4).xlsx]Sheet3'!$C$7:$C$10</c:f>
              <c:strCache>
                <c:ptCount val="4"/>
                <c:pt idx="0">
                  <c:v>Wash Hands before meal &amp; after toilet with soap?</c:v>
                </c:pt>
                <c:pt idx="1">
                  <c:v>Cut Nails &amp; Hairs regularly?</c:v>
                </c:pt>
                <c:pt idx="2">
                  <c:v>Use boiled/treated water to drink?</c:v>
                </c:pt>
                <c:pt idx="3">
                  <c:v>Use Anti-Mosquito nets/coils/spray at home?</c:v>
                </c:pt>
              </c:strCache>
            </c:strRef>
          </c:cat>
          <c:val>
            <c:numRef>
              <c:f>'[Impact of Health Education on knowledge, behavior, awareness, practices and attitude towards health1(4).xlsx]Sheet3'!$E$7:$E$10</c:f>
              <c:numCache>
                <c:formatCode>0%</c:formatCode>
                <c:ptCount val="4"/>
                <c:pt idx="0">
                  <c:v>0.68</c:v>
                </c:pt>
                <c:pt idx="1">
                  <c:v>0.47</c:v>
                </c:pt>
                <c:pt idx="2">
                  <c:v>0.69</c:v>
                </c:pt>
                <c:pt idx="3">
                  <c:v>0.71</c:v>
                </c:pt>
              </c:numCache>
            </c:numRef>
          </c:val>
        </c:ser>
        <c:dLbls>
          <c:showLegendKey val="0"/>
          <c:showVal val="0"/>
          <c:showCatName val="0"/>
          <c:showSerName val="0"/>
          <c:showPercent val="0"/>
          <c:showBubbleSize val="0"/>
        </c:dLbls>
        <c:gapWidth val="227"/>
        <c:overlap val="-48"/>
        <c:axId val="804866805"/>
        <c:axId val="36345559"/>
      </c:barChart>
      <c:catAx>
        <c:axId val="804866805"/>
        <c:scaling>
          <c:orientation val="minMax"/>
        </c:scaling>
        <c:delete val="0"/>
        <c:axPos val="l"/>
        <c:numFmt formatCode="General" sourceLinked="0"/>
        <c:majorTickMark val="none"/>
        <c:minorTickMark val="none"/>
        <c:tickLblPos val="nextTo"/>
        <c:spPr>
          <a:noFill/>
          <a:ln w="19050" cap="flat" cmpd="sng" algn="ctr">
            <a:solidFill>
              <a:srgbClr val="BFBFBF">
                <a:lumMod val="25000"/>
                <a:lumOff val="75000"/>
              </a:srgbClr>
            </a:solidFill>
            <a:prstDash val="solid"/>
            <a:round/>
          </a:ln>
          <a:effectLst/>
        </c:spPr>
        <c:txPr>
          <a:bodyPr rot="-60000000" spcFirstLastPara="0" vertOverflow="ellipsis" vert="horz" wrap="square" anchor="ctr" anchorCtr="1"/>
          <a:lstStyle/>
          <a:p>
            <a:pPr>
              <a:defRPr lang="en-US" sz="18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36345559"/>
        <c:crosses val="autoZero"/>
        <c:auto val="1"/>
        <c:lblAlgn val="ctr"/>
        <c:lblOffset val="100"/>
        <c:noMultiLvlLbl val="0"/>
      </c:catAx>
      <c:valAx>
        <c:axId val="36345559"/>
        <c:scaling>
          <c:orientation val="minMax"/>
        </c:scaling>
        <c:delete val="0"/>
        <c:axPos val="b"/>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en-US" sz="18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804866805"/>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404123586442934"/>
          <c:y val="0.022276514851079"/>
        </c:manualLayout>
      </c:layout>
      <c:overlay val="0"/>
      <c:spPr>
        <a:noFill/>
        <a:ln>
          <a:noFill/>
        </a:ln>
        <a:effectLst/>
      </c:spPr>
      <c:txPr>
        <a:bodyPr rot="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solidFill>
      <a:srgbClr val="FFFFFF"/>
    </a:solidFill>
    <a:ln w="9525" cap="flat" cmpd="sng" algn="ctr">
      <a:solidFill>
        <a:srgbClr val="000000"/>
      </a:solidFill>
      <a:prstDash val="solid"/>
      <a:round/>
    </a:ln>
    <a:effectLst/>
  </c:spPr>
  <c:txPr>
    <a:bodyPr/>
    <a:lstStyle/>
    <a:p>
      <a:pPr>
        <a:defRPr lang="en-US" sz="180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
        <c:rich>
          <a:bodyPr/>
          <a:lstStyle/>
          <a:p>
            <a:pPr>
              <a:defRPr/>
            </a:pPr>
          </a:p>
        </c:rich>
      </c:tx>
    </c:title>
    <c:autoTitleDeleted val="0"/>
    <c:plotArea>
      <c:layout>
        <c:manualLayout>
          <c:layoutTarget val="inner"/>
          <c:xMode val="edge"/>
          <c:yMode val="edge"/>
          <c:x val="0.679980897803247"/>
          <c:y val="0.133839199225056"/>
          <c:w val="0.28945558739255"/>
          <c:h val="0.782466903454957"/>
        </c:manualLayout>
      </c:layout>
      <c:barChart>
        <c:barDir val="bar"/>
        <c:grouping val="clustered"/>
        <c:varyColors val="0"/>
        <c:ser>
          <c:idx val="0"/>
          <c:order val="0"/>
          <c:tx>
            <c:strRef>
              <c:f>'[Impact of Health Education on knowledge, behavior, awareness, practices and attitude.xlsx]Sheet3'!$D$57</c:f>
              <c:strCache>
                <c:ptCount val="1"/>
                <c:pt idx="0">
                  <c:v>6 Months Ago</c:v>
                </c:pt>
              </c:strCache>
            </c:strRef>
          </c:tx>
          <c:spPr>
            <a:solidFill>
              <a:srgbClr val="8FAADC">
                <a:lumMod val="60000"/>
                <a:lumOff val="40000"/>
              </a:srgbClr>
            </a:solidFill>
            <a:ln>
              <a:noFill/>
            </a:ln>
            <a:effectLst>
              <a:innerShdw blurRad="114300">
                <a:srgbClr val="5B9BD5"/>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attitude.xlsx]Sheet3'!$C$58:$C$61</c:f>
              <c:strCache>
                <c:ptCount val="4"/>
                <c:pt idx="0">
                  <c:v>Do you think healthy food havit &amp; lifestyle can prevent many diseases?</c:v>
                </c:pt>
                <c:pt idx="1">
                  <c:v>Do you think Fruits &amp; Vegetables are good sources of Vitamins &amp; Minerals?</c:v>
                </c:pt>
                <c:pt idx="2">
                  <c:v>Do you think HIV-TB-Cancer are result of great sin?</c:v>
                </c:pt>
                <c:pt idx="3">
                  <c:v>Do you think healthy foods are expensive?</c:v>
                </c:pt>
              </c:strCache>
            </c:strRef>
          </c:cat>
          <c:val>
            <c:numRef>
              <c:f>'[Impact of Health Education on knowledge, behavior, awareness, practices and attitude.xlsx]Sheet3'!$D$58:$D$61</c:f>
              <c:numCache>
                <c:formatCode>0%</c:formatCode>
                <c:ptCount val="4"/>
                <c:pt idx="0">
                  <c:v>0.52</c:v>
                </c:pt>
                <c:pt idx="1">
                  <c:v>0.68</c:v>
                </c:pt>
                <c:pt idx="2">
                  <c:v>0.67</c:v>
                </c:pt>
                <c:pt idx="3">
                  <c:v>0.65</c:v>
                </c:pt>
              </c:numCache>
            </c:numRef>
          </c:val>
        </c:ser>
        <c:ser>
          <c:idx val="1"/>
          <c:order val="1"/>
          <c:tx>
            <c:strRef>
              <c:f>'[Impact of Health Education on knowledge, behavior, awareness, practices and attitude.xlsx]Sheet3'!$E$57</c:f>
              <c:strCache>
                <c:ptCount val="1"/>
                <c:pt idx="0">
                  <c:v>Now</c:v>
                </c:pt>
              </c:strCache>
            </c:strRef>
          </c:tx>
          <c:spPr>
            <a:solidFill>
              <a:srgbClr val="548235">
                <a:lumMod val="75000"/>
              </a:srgbClr>
            </a:solidFill>
            <a:ln>
              <a:noFill/>
            </a:ln>
            <a:effectLst>
              <a:innerShdw blurRad="114300">
                <a:srgbClr val="ED7D31"/>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attitude.xlsx]Sheet3'!$C$58:$C$61</c:f>
              <c:strCache>
                <c:ptCount val="4"/>
                <c:pt idx="0">
                  <c:v>Do you think healthy food havit &amp; lifestyle can prevent many diseases?</c:v>
                </c:pt>
                <c:pt idx="1">
                  <c:v>Do you think Fruits &amp; Vegetables are good sources of Vitamins &amp; Minerals?</c:v>
                </c:pt>
                <c:pt idx="2">
                  <c:v>Do you think HIV-TB-Cancer are result of great sin?</c:v>
                </c:pt>
                <c:pt idx="3">
                  <c:v>Do you think healthy foods are expensive?</c:v>
                </c:pt>
              </c:strCache>
            </c:strRef>
          </c:cat>
          <c:val>
            <c:numRef>
              <c:f>'[Impact of Health Education on knowledge, behavior, awareness, practices and attitude.xlsx]Sheet3'!$E$58:$E$61</c:f>
              <c:numCache>
                <c:formatCode>0%</c:formatCode>
                <c:ptCount val="4"/>
                <c:pt idx="0">
                  <c:v>0.66</c:v>
                </c:pt>
                <c:pt idx="1">
                  <c:v>0.73</c:v>
                </c:pt>
                <c:pt idx="2">
                  <c:v>0.49</c:v>
                </c:pt>
                <c:pt idx="3">
                  <c:v>0.59</c:v>
                </c:pt>
              </c:numCache>
            </c:numRef>
          </c:val>
        </c:ser>
        <c:dLbls>
          <c:showLegendKey val="0"/>
          <c:showVal val="0"/>
          <c:showCatName val="0"/>
          <c:showSerName val="0"/>
          <c:showPercent val="0"/>
          <c:showBubbleSize val="0"/>
        </c:dLbls>
        <c:gapWidth val="227"/>
        <c:overlap val="-48"/>
        <c:axId val="292825749"/>
        <c:axId val="833403566"/>
      </c:barChart>
      <c:catAx>
        <c:axId val="292825749"/>
        <c:scaling>
          <c:orientation val="minMax"/>
        </c:scaling>
        <c:delete val="0"/>
        <c:axPos val="l"/>
        <c:numFmt formatCode="General" sourceLinked="0"/>
        <c:majorTickMark val="none"/>
        <c:minorTickMark val="none"/>
        <c:tickLblPos val="nextTo"/>
        <c:spPr>
          <a:noFill/>
          <a:ln w="19050" cap="flat" cmpd="sng" algn="ctr">
            <a:solidFill>
              <a:srgbClr val="BFBFBF">
                <a:lumMod val="25000"/>
                <a:lumOff val="75000"/>
              </a:srgbClr>
            </a:solidFill>
            <a:prstDash val="solid"/>
            <a:round/>
          </a:ln>
          <a:effectLst/>
        </c:spPr>
        <c:txPr>
          <a:bodyPr rot="-60000000" spcFirstLastPara="0" vertOverflow="ellipsis" vert="horz" wrap="square" anchor="ctr" anchorCtr="1"/>
          <a:lstStyle/>
          <a:p>
            <a:pPr>
              <a:defRPr lang="en-US" sz="18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833403566"/>
        <c:crosses val="autoZero"/>
        <c:auto val="1"/>
        <c:lblAlgn val="ctr"/>
        <c:lblOffset val="100"/>
        <c:noMultiLvlLbl val="0"/>
      </c:catAx>
      <c:valAx>
        <c:axId val="833403566"/>
        <c:scaling>
          <c:orientation val="minMax"/>
        </c:scaling>
        <c:delete val="0"/>
        <c:axPos val="b"/>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292825749"/>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387369364160195"/>
          <c:y val="0.0189328867688487"/>
        </c:manualLayout>
      </c:layout>
      <c:overlay val="0"/>
      <c:spPr>
        <a:noFill/>
        <a:ln>
          <a:noFill/>
        </a:ln>
        <a:effectLst/>
      </c:spPr>
      <c:txPr>
        <a:bodyPr rot="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solidFill>
      <a:srgbClr val="FFFFFF"/>
    </a:solidFill>
    <a:ln w="9525" cap="flat" cmpd="sng" algn="ctr">
      <a:solidFill>
        <a:srgbClr val="000000"/>
      </a:solidFill>
      <a:prstDash val="solid"/>
      <a:round/>
    </a:ln>
    <a:effectLst/>
  </c:spPr>
  <c:txPr>
    <a:bodyPr/>
    <a:lstStyle/>
    <a:p>
      <a:pPr>
        <a:defRPr lang="en-US" sz="1800" b="1">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
        <c:rich>
          <a:bodyPr/>
          <a:lstStyle/>
          <a:p>
            <a:pPr>
              <a:defRPr/>
            </a:pPr>
          </a:p>
        </c:rich>
      </c:tx>
    </c:title>
    <c:autoTitleDeleted val="0"/>
    <c:plotArea>
      <c:layout>
        <c:manualLayout>
          <c:layoutTarget val="inner"/>
          <c:xMode val="edge"/>
          <c:yMode val="edge"/>
          <c:x val="0.715133183725241"/>
          <c:y val="0.131529692019738"/>
          <c:w val="0.262279246755781"/>
          <c:h val="0.753547728432874"/>
        </c:manualLayout>
      </c:layout>
      <c:barChart>
        <c:barDir val="bar"/>
        <c:grouping val="clustered"/>
        <c:varyColors val="0"/>
        <c:ser>
          <c:idx val="0"/>
          <c:order val="0"/>
          <c:tx>
            <c:strRef>
              <c:f>'[Impact of Health Education on knowledge, behavior, awareness, practices and attitude towards health1(4).xlsx]Sheet3'!$D$35</c:f>
              <c:strCache>
                <c:ptCount val="1"/>
                <c:pt idx="0">
                  <c:v>6 Months Ago</c:v>
                </c:pt>
              </c:strCache>
            </c:strRef>
          </c:tx>
          <c:spPr>
            <a:solidFill>
              <a:srgbClr val="8FAADC">
                <a:lumMod val="60000"/>
                <a:lumOff val="40000"/>
              </a:srgbClr>
            </a:solidFill>
            <a:ln>
              <a:noFill/>
            </a:ln>
            <a:effectLst>
              <a:innerShdw blurRad="114300">
                <a:srgbClr val="5B9BD5"/>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 towards health1(4).xlsx]Sheet3'!$C$36:$C$39</c:f>
              <c:strCache>
                <c:ptCount val="4"/>
                <c:pt idx="0">
                  <c:v>Visit health camps immediately asking for treatment?</c:v>
                </c:pt>
                <c:pt idx="1">
                  <c:v>Wash vegetables, fruits &amp; other raw foods properly before consume?</c:v>
                </c:pt>
                <c:pt idx="2">
                  <c:v>Health workers motivate to practice proper Sanitation &amp; Hygiene?</c:v>
                </c:pt>
                <c:pt idx="3">
                  <c:v>Health workers show videos and provide leaflets, posters and banners on health issues.</c:v>
                </c:pt>
              </c:strCache>
            </c:strRef>
          </c:cat>
          <c:val>
            <c:numRef>
              <c:f>'[Impact of Health Education on knowledge, behavior, awareness, practices and attitude towards health1(4).xlsx]Sheet3'!$D$36:$D$39</c:f>
              <c:numCache>
                <c:formatCode>0%</c:formatCode>
                <c:ptCount val="4"/>
                <c:pt idx="0">
                  <c:v>0.67</c:v>
                </c:pt>
                <c:pt idx="1">
                  <c:v>0.61</c:v>
                </c:pt>
                <c:pt idx="2">
                  <c:v>0.64</c:v>
                </c:pt>
                <c:pt idx="3">
                  <c:v>0.58</c:v>
                </c:pt>
              </c:numCache>
            </c:numRef>
          </c:val>
        </c:ser>
        <c:ser>
          <c:idx val="1"/>
          <c:order val="1"/>
          <c:tx>
            <c:strRef>
              <c:f>'[Impact of Health Education on knowledge, behavior, awareness, practices and attitude towards health1(4).xlsx]Sheet3'!$E$35</c:f>
              <c:strCache>
                <c:ptCount val="1"/>
                <c:pt idx="0">
                  <c:v>Now</c:v>
                </c:pt>
              </c:strCache>
            </c:strRef>
          </c:tx>
          <c:spPr>
            <a:solidFill>
              <a:srgbClr val="548235">
                <a:lumMod val="75000"/>
              </a:srgbClr>
            </a:solidFill>
            <a:ln>
              <a:noFill/>
            </a:ln>
            <a:effectLst>
              <a:innerShdw blurRad="114300">
                <a:srgbClr val="ED7D31"/>
              </a:innerShdw>
            </a:effectLst>
          </c:spPr>
          <c:invertIfNegative val="0"/>
          <c:dPt>
            <c:idx val="3"/>
            <c:invertIfNegative val="0"/>
            <c:bubble3D val="0"/>
          </c:dPt>
          <c:dLbls>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A6A6A6">
                          <a:lumMod val="35000"/>
                          <a:lumOff val="65000"/>
                        </a:srgbClr>
                      </a:solidFill>
                      <a:prstDash val="solid"/>
                      <a:round/>
                    </a:ln>
                    <a:effectLst/>
                  </c:spPr>
                </c15:leaderLines>
              </c:ext>
            </c:extLst>
          </c:dLbls>
          <c:cat>
            <c:strRef>
              <c:f>'[Impact of Health Education on knowledge, behavior, awareness, practices and attitude towards health1(4).xlsx]Sheet3'!$C$36:$C$39</c:f>
              <c:strCache>
                <c:ptCount val="4"/>
                <c:pt idx="0">
                  <c:v>Visit health camps immediately asking for treatment?</c:v>
                </c:pt>
                <c:pt idx="1">
                  <c:v>Wash vegetables, fruits &amp; other raw foods properly before consume?</c:v>
                </c:pt>
                <c:pt idx="2">
                  <c:v>Health workers motivate to practice proper Sanitation &amp; Hygiene?</c:v>
                </c:pt>
                <c:pt idx="3">
                  <c:v>Health workers show videos and provide leaflets, posters and banners on health issues.</c:v>
                </c:pt>
              </c:strCache>
            </c:strRef>
          </c:cat>
          <c:val>
            <c:numRef>
              <c:f>'[Impact of Health Education on knowledge, behavior, awareness, practices and attitude towards health1(4).xlsx]Sheet3'!$E$36:$E$39</c:f>
              <c:numCache>
                <c:formatCode>0%</c:formatCode>
                <c:ptCount val="4"/>
                <c:pt idx="0">
                  <c:v>0.71</c:v>
                </c:pt>
                <c:pt idx="1">
                  <c:v>0.78</c:v>
                </c:pt>
                <c:pt idx="2">
                  <c:v>0.74</c:v>
                </c:pt>
                <c:pt idx="3">
                  <c:v>0.63</c:v>
                </c:pt>
              </c:numCache>
            </c:numRef>
          </c:val>
        </c:ser>
        <c:dLbls>
          <c:showLegendKey val="0"/>
          <c:showVal val="0"/>
          <c:showCatName val="0"/>
          <c:showSerName val="0"/>
          <c:showPercent val="0"/>
          <c:showBubbleSize val="0"/>
        </c:dLbls>
        <c:gapWidth val="227"/>
        <c:overlap val="-48"/>
        <c:axId val="125757401"/>
        <c:axId val="971659977"/>
      </c:barChart>
      <c:catAx>
        <c:axId val="125757401"/>
        <c:scaling>
          <c:orientation val="minMax"/>
        </c:scaling>
        <c:delete val="0"/>
        <c:axPos val="l"/>
        <c:numFmt formatCode="General" sourceLinked="0"/>
        <c:majorTickMark val="none"/>
        <c:minorTickMark val="none"/>
        <c:tickLblPos val="nextTo"/>
        <c:spPr>
          <a:noFill/>
          <a:ln w="19050" cap="flat" cmpd="sng" algn="ctr">
            <a:solidFill>
              <a:srgbClr val="BFBFBF">
                <a:lumMod val="25000"/>
                <a:lumOff val="75000"/>
              </a:srgbClr>
            </a:solidFill>
            <a:prstDash val="solid"/>
            <a:round/>
          </a:ln>
          <a:effectLst/>
        </c:spPr>
        <c:txPr>
          <a:bodyPr rot="-60000000" spcFirstLastPara="0" vertOverflow="ellipsis" vert="horz" wrap="square" anchor="ctr" anchorCtr="1"/>
          <a:lstStyle/>
          <a:p>
            <a:pPr>
              <a:defRPr lang="en-US" sz="18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971659977"/>
        <c:crosses val="autoZero"/>
        <c:auto val="1"/>
        <c:lblAlgn val="ctr"/>
        <c:lblOffset val="100"/>
        <c:noMultiLvlLbl val="0"/>
      </c:catAx>
      <c:valAx>
        <c:axId val="971659977"/>
        <c:scaling>
          <c:orientation val="minMax"/>
        </c:scaling>
        <c:delete val="0"/>
        <c:axPos val="b"/>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en-US" sz="1800" b="0"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125757401"/>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38995148309093"/>
          <c:y val="0.00458225141286085"/>
        </c:manualLayout>
      </c:layout>
      <c:overlay val="0"/>
      <c:spPr>
        <a:noFill/>
        <a:ln>
          <a:noFill/>
        </a:ln>
        <a:effectLst/>
      </c:spPr>
      <c:txPr>
        <a:bodyPr rot="0" spcFirstLastPara="0" vertOverflow="ellipsis" vert="horz" wrap="square" anchor="ctr" anchorCtr="1"/>
        <a:lstStyle/>
        <a:p>
          <a:pPr>
            <a:defRPr lang="en-US" sz="1800" b="1" i="0" u="none" strike="noStrike" kern="1200" baseline="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solidFill>
      <a:srgbClr val="FFFFFF"/>
    </a:solidFill>
    <a:ln w="9525" cap="flat" cmpd="sng" algn="ctr">
      <a:solidFill>
        <a:srgbClr val="D9D9D9">
          <a:lumMod val="15000"/>
          <a:lumOff val="85000"/>
        </a:srgbClr>
      </a:solidFill>
      <a:prstDash val="solid"/>
      <a:round/>
    </a:ln>
    <a:effectLst/>
  </c:spPr>
  <c:txPr>
    <a:bodyPr/>
    <a:lstStyle/>
    <a:p>
      <a:pPr>
        <a:defRPr lang="en-US" sz="1800">
          <a:solidFill>
            <a:srgbClr val="000000"/>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4225210603602"/>
          <c:y val="0.0381006539664487"/>
          <c:w val="0.935574619367803"/>
          <c:h val="0.705771964742678"/>
        </c:manualLayout>
      </c:layout>
      <c:barChart>
        <c:barDir val="col"/>
        <c:grouping val="clustered"/>
        <c:varyColors val="0"/>
        <c:ser>
          <c:idx val="0"/>
          <c:order val="0"/>
          <c:tx>
            <c:strRef>
              <c:f>'[Shilpi Majumder Data Compiled.xlsx]Sheet5'!$F$37</c:f>
              <c:strCache>
                <c:ptCount val="1"/>
                <c:pt idx="0">
                  <c:v>Frequency</c:v>
                </c:pt>
              </c:strCache>
            </c:strRef>
          </c:tx>
          <c:spPr>
            <a:solidFill>
              <a:schemeClr val="accent1"/>
            </a:solidFill>
            <a:ln>
              <a:noFill/>
            </a:ln>
            <a:effectLst/>
          </c:spPr>
          <c:invertIfNegative val="0"/>
          <c:dLbls>
            <c:delete val="1"/>
          </c:dLbls>
          <c:cat>
            <c:strRef>
              <c:f>'[Shilpi Majumder Data Compiled.xlsx]Sheet5'!$E$38:$E$41</c:f>
              <c:strCache>
                <c:ptCount val="4"/>
                <c:pt idx="0">
                  <c:v>Cardiac Problem</c:v>
                </c:pt>
                <c:pt idx="1">
                  <c:v>Diabetes</c:v>
                </c:pt>
                <c:pt idx="2">
                  <c:v>Hypertension</c:v>
                </c:pt>
                <c:pt idx="3">
                  <c:v>Other Infectious Diseases</c:v>
                </c:pt>
              </c:strCache>
            </c:strRef>
          </c:cat>
          <c:val>
            <c:numRef>
              <c:f>'[Shilpi Majumder Data Compiled.xlsx]Sheet5'!$F$38:$F$41</c:f>
              <c:numCache>
                <c:formatCode>General</c:formatCode>
                <c:ptCount val="4"/>
                <c:pt idx="0">
                  <c:v>5</c:v>
                </c:pt>
                <c:pt idx="1">
                  <c:v>10</c:v>
                </c:pt>
                <c:pt idx="2">
                  <c:v>14</c:v>
                </c:pt>
                <c:pt idx="3">
                  <c:v>55</c:v>
                </c:pt>
              </c:numCache>
            </c:numRef>
          </c:val>
        </c:ser>
        <c:ser>
          <c:idx val="1"/>
          <c:order val="1"/>
          <c:tx>
            <c:strRef>
              <c:f>'[Shilpi Majumder Data Compiled.xlsx]Sheet5'!$G$37</c:f>
              <c:strCache>
                <c:ptCount val="1"/>
                <c:pt idx="0">
                  <c:v>Percentage</c:v>
                </c:pt>
              </c:strCache>
            </c:strRef>
          </c:tx>
          <c:spPr>
            <a:solidFill>
              <a:schemeClr val="accent2"/>
            </a:solidFill>
            <a:ln>
              <a:noFill/>
            </a:ln>
            <a:effectLst/>
          </c:spPr>
          <c:invertIfNegative val="0"/>
          <c:dLbls>
            <c:delete val="1"/>
          </c:dLbls>
          <c:cat>
            <c:strRef>
              <c:f>'[Shilpi Majumder Data Compiled.xlsx]Sheet5'!$E$38:$E$41</c:f>
              <c:strCache>
                <c:ptCount val="4"/>
                <c:pt idx="0">
                  <c:v>Cardiac Problem</c:v>
                </c:pt>
                <c:pt idx="1">
                  <c:v>Diabetes</c:v>
                </c:pt>
                <c:pt idx="2">
                  <c:v>Hypertension</c:v>
                </c:pt>
                <c:pt idx="3">
                  <c:v>Other Infectious Diseases</c:v>
                </c:pt>
              </c:strCache>
            </c:strRef>
          </c:cat>
          <c:val>
            <c:numRef>
              <c:f>'[Shilpi Majumder Data Compiled.xlsx]Sheet5'!$G$38:$G$41</c:f>
              <c:numCache>
                <c:formatCode>General</c:formatCode>
                <c:ptCount val="4"/>
                <c:pt idx="0">
                  <c:v>6</c:v>
                </c:pt>
                <c:pt idx="1">
                  <c:v>11</c:v>
                </c:pt>
                <c:pt idx="2">
                  <c:v>17</c:v>
                </c:pt>
                <c:pt idx="3">
                  <c:v>62</c:v>
                </c:pt>
              </c:numCache>
            </c:numRef>
          </c:val>
        </c:ser>
        <c:dLbls>
          <c:showLegendKey val="0"/>
          <c:showVal val="0"/>
          <c:showCatName val="0"/>
          <c:showSerName val="0"/>
          <c:showPercent val="0"/>
          <c:showBubbleSize val="0"/>
        </c:dLbls>
        <c:gapWidth val="219"/>
        <c:overlap val="-27"/>
        <c:axId val="627923400"/>
        <c:axId val="437921519"/>
      </c:barChart>
      <c:catAx>
        <c:axId val="6279234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14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437921519"/>
        <c:crosses val="autoZero"/>
        <c:auto val="1"/>
        <c:lblAlgn val="ctr"/>
        <c:lblOffset val="100"/>
        <c:noMultiLvlLbl val="0"/>
      </c:catAx>
      <c:valAx>
        <c:axId val="437921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14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62792340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en-US" sz="14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4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overlay val="0"/>
      <c:spPr>
        <a:noFill/>
        <a:ln>
          <a:noFill/>
        </a:ln>
        <a:effectLst/>
      </c:spPr>
      <c:txPr>
        <a:bodyPr rot="0" spcFirstLastPara="0" vertOverflow="ellipsis" vert="horz" wrap="square" anchor="ctr" anchorCtr="1"/>
        <a:lstStyle/>
        <a:p>
          <a:pPr>
            <a:defRPr lang="en-US" sz="14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solidFill>
      <a:schemeClr val="bg1"/>
    </a:solidFill>
    <a:ln w="9525" cap="flat" cmpd="sng" algn="ctr">
      <a:solidFill>
        <a:schemeClr val="accent5">
          <a:lumMod val="25000"/>
        </a:schemeClr>
      </a:solidFill>
      <a:round/>
    </a:ln>
    <a:effectLst/>
  </c:spPr>
  <c:txPr>
    <a:bodyPr/>
    <a:lstStyle/>
    <a:p>
      <a:pPr>
        <a:defRPr lang="en-US" sz="1400" b="1">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effectLst/>
      </c:spPr>
    </c:floor>
    <c:sideWall>
      <c:thickness val="0"/>
      <c:spPr>
        <a:noFill/>
        <a:effectLst/>
      </c:spPr>
    </c:sideWall>
    <c:backWall>
      <c:thickness val="0"/>
      <c:spPr>
        <a:noFill/>
        <a:effectLst/>
      </c:spPr>
    </c:backWall>
    <c:plotArea>
      <c:layout>
        <c:manualLayout>
          <c:layoutTarget val="inner"/>
          <c:xMode val="edge"/>
          <c:yMode val="edge"/>
          <c:x val="0.0346827651515152"/>
          <c:y val="0.00539180445722502"/>
          <c:w val="0.911221590909091"/>
          <c:h val="0.98921639108555"/>
        </c:manualLayout>
      </c:layout>
      <c:pie3DChart>
        <c:varyColors val="1"/>
        <c:ser>
          <c:idx val="0"/>
          <c:order val="0"/>
          <c:spPr>
            <a:scene3d>
              <a:camera prst="orthographicFront"/>
              <a:lightRig rig="threePt" dir="t"/>
            </a:scene3d>
            <a:sp3d contourW="9525"/>
          </c:spPr>
          <c:explosion val="0"/>
          <c:dPt>
            <c:idx val="0"/>
            <c:bubble3D val="0"/>
            <c:spPr>
              <a:gradFill>
                <a:gsLst>
                  <a:gs pos="0">
                    <a:srgbClr val="007BD3"/>
                  </a:gs>
                  <a:gs pos="100000">
                    <a:srgbClr val="034373"/>
                  </a:gs>
                </a:gsLst>
                <a:lin ang="5400000" scaled="0"/>
              </a:gradFill>
              <a:ln>
                <a:noFill/>
              </a:ln>
              <a:effectLst>
                <a:outerShdw blurRad="88900" sx="102000" sy="102000" algn="ctr" rotWithShape="0">
                  <a:prstClr val="black">
                    <a:alpha val="10000"/>
                  </a:prstClr>
                </a:outerShdw>
              </a:effectLst>
            </c:spPr>
          </c:dPt>
          <c:dPt>
            <c:idx val="1"/>
            <c:bubble3D val="0"/>
            <c:spPr>
              <a:gradFill>
                <a:gsLst>
                  <a:gs pos="0">
                    <a:srgbClr val="9EE256"/>
                  </a:gs>
                  <a:gs pos="100000">
                    <a:srgbClr val="52762D"/>
                  </a:gs>
                </a:gsLst>
                <a:lin ang="5400000" scaled="0"/>
              </a:gradFill>
              <a:ln>
                <a:noFill/>
              </a:ln>
              <a:effectLst>
                <a:outerShdw blurRad="88900" sx="102000" sy="102000" algn="ctr" rotWithShape="0">
                  <a:prstClr val="black">
                    <a:alpha val="10000"/>
                  </a:prstClr>
                </a:outerShdw>
              </a:effectLst>
            </c:spPr>
          </c:dPt>
          <c:dLbls>
            <c:dLbl>
              <c:idx val="0"/>
              <c:layout>
                <c:manualLayout>
                  <c:x val="-0.236559139784946"/>
                  <c:y val="0.0456563094483196"/>
                </c:manualLayout>
              </c:layout>
              <c:numFmt formatCode="General" sourceLinked="1"/>
              <c:spPr>
                <a:noFill/>
                <a:ln>
                  <a:noFill/>
                </a:ln>
                <a:effectLst/>
              </c:spPr>
              <c:txPr>
                <a:bodyPr rot="0" spcFirstLastPara="0" vertOverflow="ellipsis" vert="horz" wrap="square" lIns="38100" tIns="19050" rIns="38100" bIns="19050" anchor="ctr" anchorCtr="1"/>
                <a:lstStyle/>
                <a:p>
                  <a:pPr>
                    <a:defRPr lang="en-US" sz="1800" b="1" i="0" u="none" strike="noStrike" kern="1200" spc="0" baseline="0">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0.260752688172043"/>
                  <c:y val="-0.171211160431198"/>
                </c:manualLayout>
              </c:layout>
              <c:numFmt formatCode="General" sourceLinked="1"/>
              <c:spPr>
                <a:noFill/>
                <a:ln>
                  <a:noFill/>
                </a:ln>
                <a:effectLst/>
              </c:spPr>
              <c:txPr>
                <a:bodyPr rot="0" spcFirstLastPara="0" vertOverflow="ellipsis" vert="horz" wrap="square" lIns="38100" tIns="19050" rIns="38100" bIns="19050" anchor="ctr" anchorCtr="1"/>
                <a:lstStyle/>
                <a:p>
                  <a:pPr>
                    <a:defRPr lang="en-US" sz="1800" b="1" i="0" u="none" strike="noStrike" kern="1200" spc="0" baseline="0">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1800" b="1" i="0" u="none" strike="noStrike" kern="1200" spc="0" baseline="0">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'[Knowledge and Awareness about Tuberculosis (TB)_ A Cross Sectional Study in Selected Hospitals of RRC, Bangladesh (Responses).xlsx]Male-Female'!$K$2:$K$3</c:f>
              <c:strCache>
                <c:ptCount val="2"/>
                <c:pt idx="0">
                  <c:v>Male</c:v>
                </c:pt>
                <c:pt idx="1">
                  <c:v>Female</c:v>
                </c:pt>
              </c:strCache>
            </c:strRef>
          </c:cat>
          <c:val>
            <c:numRef>
              <c:f>'[Knowledge and Awareness about Tuberculosis (TB)_ A Cross Sectional Study in Selected Hospitals of RRC, Bangladesh (Responses).xlsx]Male-Female'!$L$2:$L$3</c:f>
              <c:numCache>
                <c:formatCode>General</c:formatCode>
                <c:ptCount val="2"/>
                <c:pt idx="0">
                  <c:v>1391</c:v>
                </c:pt>
                <c:pt idx="1">
                  <c:v>1669</c:v>
                </c:pt>
              </c:numCache>
            </c:numRef>
          </c:val>
        </c:ser>
        <c:dLbls>
          <c:showLegendKey val="0"/>
          <c:showVal val="1"/>
          <c:showCatName val="0"/>
          <c:showSerName val="0"/>
          <c:showPercent val="1"/>
          <c:showBubbleSize val="0"/>
        </c:dLbls>
      </c:pie3DChart>
      <c:spPr>
        <a:noFill/>
        <a:ln>
          <a:noFill/>
        </a:ln>
        <a:effectLst/>
      </c:spPr>
    </c:plotArea>
    <c:plotVisOnly val="1"/>
    <c:dispBlanksAs val="gap"/>
    <c:showDLblsOverMax val="0"/>
  </c:chart>
  <c:spPr>
    <a:noFill/>
    <a:ln>
      <a:solidFill>
        <a:schemeClr val="tx1"/>
      </a:solidFill>
    </a:ln>
    <a:effectLst/>
  </c:spPr>
  <c:txPr>
    <a:bodyPr/>
    <a:lstStyle/>
    <a:p>
      <a:pPr>
        <a:defRPr lang="en-US" sz="2000">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solidFill>
                  <a:schemeClr val="tx1"/>
                </a:solidFill>
              </a:ln>
              <a:effectLst/>
            </c:spPr>
            <c:txPr>
              <a:bodyPr rot="0" spcFirstLastPara="0" vertOverflow="ellipsis" vert="horz" wrap="square" lIns="38100" tIns="19050" rIns="38100" bIns="19050" anchor="ctr" anchorCtr="1"/>
              <a:lstStyle/>
              <a:p>
                <a:pPr>
                  <a:defRPr lang="en-US" sz="1800" b="1" i="0" u="none" strike="noStrike" kern="1200" baseline="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'[Knowledge and Awareness about Tuberculosis (TB)_ A Cross Sectional Study in Selected Hospitals of RRC, Bangladesh (Responses).xlsx]Age Groups'!$N$20:$N$25</c:f>
              <c:strCache>
                <c:ptCount val="6"/>
                <c:pt idx="0">
                  <c:v>&gt; 60 Years</c:v>
                </c:pt>
                <c:pt idx="1">
                  <c:v>51 - 60 Years</c:v>
                </c:pt>
                <c:pt idx="2">
                  <c:v>41 - 50 Years</c:v>
                </c:pt>
                <c:pt idx="3">
                  <c:v>31 - 40 Years</c:v>
                </c:pt>
                <c:pt idx="4">
                  <c:v>21 - 30 Years</c:v>
                </c:pt>
                <c:pt idx="5">
                  <c:v>18 - 20 Years</c:v>
                </c:pt>
              </c:strCache>
            </c:strRef>
          </c:cat>
          <c:val>
            <c:numRef>
              <c:f>'[Knowledge and Awareness about Tuberculosis (TB)_ A Cross Sectional Study in Selected Hospitals of RRC, Bangladesh (Responses).xlsx]Age Groups'!$O$20:$O$25</c:f>
              <c:numCache>
                <c:formatCode>General</c:formatCode>
                <c:ptCount val="6"/>
                <c:pt idx="0">
                  <c:v>21</c:v>
                </c:pt>
                <c:pt idx="1">
                  <c:v>79</c:v>
                </c:pt>
                <c:pt idx="2">
                  <c:v>251</c:v>
                </c:pt>
                <c:pt idx="3">
                  <c:v>854</c:v>
                </c:pt>
                <c:pt idx="4">
                  <c:v>1067</c:v>
                </c:pt>
                <c:pt idx="5">
                  <c:v>788</c:v>
                </c:pt>
              </c:numCache>
            </c:numRef>
          </c:val>
        </c:ser>
        <c:ser>
          <c:idx val="1"/>
          <c:order val="1"/>
          <c:spPr>
            <a:solidFill>
              <a:schemeClr val="accent2"/>
            </a:solidFill>
            <a:ln>
              <a:noFill/>
            </a:ln>
            <a:effectLst/>
          </c:spPr>
          <c:invertIfNegative val="0"/>
          <c:dLbls>
            <c:delete val="1"/>
          </c:dLbls>
          <c:cat>
            <c:strRef>
              <c:f>'[Knowledge and Awareness about Tuberculosis (TB)_ A Cross Sectional Study in Selected Hospitals of RRC, Bangladesh (Responses).xlsx]Age Groups'!$N$20:$N$25</c:f>
              <c:strCache>
                <c:ptCount val="6"/>
                <c:pt idx="0">
                  <c:v>&gt; 60 Years</c:v>
                </c:pt>
                <c:pt idx="1">
                  <c:v>51 - 60 Years</c:v>
                </c:pt>
                <c:pt idx="2">
                  <c:v>41 - 50 Years</c:v>
                </c:pt>
                <c:pt idx="3">
                  <c:v>31 - 40 Years</c:v>
                </c:pt>
                <c:pt idx="4">
                  <c:v>21 - 30 Years</c:v>
                </c:pt>
                <c:pt idx="5">
                  <c:v>18 - 20 Years</c:v>
                </c:pt>
              </c:strCache>
            </c:strRef>
          </c:cat>
          <c:val>
            <c:numRef>
              <c:f>'[Knowledge and Awareness about Tuberculosis (TB)_ A Cross Sectional Study in Selected Hospitals of RRC, Bangladesh (Responses).xlsx]Age Groups'!$P$20:$P$25</c:f>
              <c:numCache>
                <c:formatCode>0%</c:formatCode>
                <c:ptCount val="6"/>
                <c:pt idx="0">
                  <c:v>0.01</c:v>
                </c:pt>
                <c:pt idx="1">
                  <c:v>0.02</c:v>
                </c:pt>
                <c:pt idx="2">
                  <c:v>0.08</c:v>
                </c:pt>
                <c:pt idx="3">
                  <c:v>0.3</c:v>
                </c:pt>
                <c:pt idx="4">
                  <c:v>0.35</c:v>
                </c:pt>
                <c:pt idx="5">
                  <c:v>0.24</c:v>
                </c:pt>
              </c:numCache>
            </c:numRef>
          </c:val>
        </c:ser>
        <c:dLbls>
          <c:showLegendKey val="0"/>
          <c:showVal val="0"/>
          <c:showCatName val="0"/>
          <c:showSerName val="0"/>
          <c:showPercent val="0"/>
          <c:showBubbleSize val="0"/>
        </c:dLbls>
        <c:gapWidth val="182"/>
        <c:overlap val="0"/>
        <c:axId val="664308501"/>
        <c:axId val="253672465"/>
      </c:barChart>
      <c:catAx>
        <c:axId val="664308501"/>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1800" b="0" i="0" u="none" strike="noStrike" kern="1200" baseline="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253672465"/>
        <c:crosses val="autoZero"/>
        <c:auto val="1"/>
        <c:lblAlgn val="ctr"/>
        <c:lblOffset val="100"/>
        <c:noMultiLvlLbl val="0"/>
      </c:catAx>
      <c:valAx>
        <c:axId val="25367246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1800" b="0" i="0" u="none" strike="noStrike" kern="1200" baseline="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66430850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lang="en-US" sz="180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842592592593"/>
          <c:y val="0.0840136054421769"/>
          <c:w val="0.391377314814815"/>
          <c:h val="0.766780045351474"/>
        </c:manualLayout>
      </c:layout>
      <c:pieChart>
        <c:varyColors val="1"/>
        <c:ser>
          <c:idx val="0"/>
          <c:order val="0"/>
          <c:spPr>
            <a:gradFill>
              <a:gsLst>
                <a:gs pos="0">
                  <a:srgbClr val="14CD68"/>
                </a:gs>
                <a:gs pos="100000">
                  <a:srgbClr val="035C7D"/>
                </a:gs>
              </a:gsLst>
              <a:lin ang="5400000" scaled="0"/>
            </a:gradFill>
          </c:spPr>
          <c:explosion val="0"/>
          <c:dPt>
            <c:idx val="0"/>
            <c:bubble3D val="0"/>
            <c:spPr>
              <a:gradFill flip="none" rotWithShape="1">
                <a:gsLst>
                  <a:gs pos="0">
                    <a:srgbClr val="14CD68"/>
                  </a:gs>
                  <a:gs pos="100000">
                    <a:srgbClr val="035C7D"/>
                  </a:gs>
                </a:gsLst>
                <a:lin ang="5400000" scaled="0"/>
              </a:gradFill>
              <a:ln w="19050">
                <a:solidFill>
                  <a:schemeClr val="lt1"/>
                </a:solidFill>
              </a:ln>
              <a:effectLst/>
            </c:spPr>
          </c:dPt>
          <c:dPt>
            <c:idx val="1"/>
            <c:bubble3D val="0"/>
            <c:spPr>
              <a:gradFill>
                <a:gsLst>
                  <a:gs pos="0">
                    <a:srgbClr val="007BD3"/>
                  </a:gs>
                  <a:gs pos="100000">
                    <a:srgbClr val="034373"/>
                  </a:gs>
                </a:gsLst>
                <a:path path="circle">
                  <a:fillToRect l="50000" t="50000" r="50000" b="50000"/>
                </a:path>
                <a:tileRect/>
              </a:gradFill>
              <a:ln w="19050">
                <a:solidFill>
                  <a:schemeClr val="lt1"/>
                </a:solidFill>
              </a:ln>
              <a:effectLst/>
            </c:spPr>
          </c:dPt>
          <c:dPt>
            <c:idx val="2"/>
            <c:bubble3D val="0"/>
            <c:spPr>
              <a:gradFill>
                <a:gsLst>
                  <a:gs pos="0">
                    <a:srgbClr val="FE4444"/>
                  </a:gs>
                  <a:gs pos="100000">
                    <a:srgbClr val="832B2B"/>
                  </a:gs>
                </a:gsLst>
                <a:path path="circle">
                  <a:fillToRect l="50000" t="50000" r="50000" b="50000"/>
                </a:path>
                <a:tileRect/>
              </a:gradFill>
              <a:ln w="19050">
                <a:solidFill>
                  <a:schemeClr val="lt1"/>
                </a:solidFill>
              </a:ln>
              <a:effectLst/>
            </c:spPr>
          </c:dPt>
          <c:dLbls>
            <c:dLbl>
              <c:idx val="0"/>
              <c:layout>
                <c:manualLayout>
                  <c:x val="-0.211780577202639"/>
                  <c:y val="0.0294343783496127"/>
                </c:manualLayout>
              </c:layout>
              <c:tx>
                <c:rich>
                  <a:bodyPr rot="0" spcFirstLastPara="0" vertOverflow="ellipsis" vert="horz" wrap="square" lIns="38100" tIns="19050" rIns="38100" bIns="19050" anchor="ctr" anchorCtr="1"/>
                  <a:lstStyle/>
                  <a:p>
                    <a:pPr defTabSz="914400">
                      <a:defRPr lang="en-US" sz="2000" b="1" i="0" u="none" strike="noStrike" kern="1200" baseline="0">
                        <a:solidFill>
                          <a:schemeClr val="tx1"/>
                        </a:solidFill>
                        <a:latin typeface="Cambria" panose="02040503050406030204" charset="0"/>
                        <a:ea typeface="Cambria" panose="02040503050406030204" charset="0"/>
                        <a:cs typeface="Cambria" panose="02040503050406030204" charset="0"/>
                        <a:sym typeface="Cambria" panose="02040503050406030204" charset="0"/>
                      </a:defRPr>
                    </a:pPr>
                    <a:r>
                      <a:t>99%</a:t>
                    </a:r>
                  </a:p>
                </c:rich>
              </c:tx>
              <c:dLblPos val="bestFit"/>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0.107719790662734"/>
                  <c:y val="0.0153280615194298"/>
                </c:manualLayout>
              </c:layout>
              <c:tx>
                <c:rich>
                  <a:bodyPr rot="0" spcFirstLastPara="0" vertOverflow="ellipsis" vert="horz" wrap="square" lIns="38100" tIns="19050" rIns="38100" bIns="19050" anchor="ctr" anchorCtr="1"/>
                  <a:lstStyle/>
                  <a:p>
                    <a:pPr defTabSz="914400">
                      <a:defRPr lang="en-US" sz="2000" b="1" i="0" u="none" strike="noStrike" kern="1200" baseline="0">
                        <a:solidFill>
                          <a:schemeClr val="tx1"/>
                        </a:solidFill>
                        <a:latin typeface="Cambria" panose="02040503050406030204" charset="0"/>
                        <a:ea typeface="Cambria" panose="02040503050406030204" charset="0"/>
                        <a:cs typeface="Cambria" panose="02040503050406030204" charset="0"/>
                        <a:sym typeface="Cambria" panose="02040503050406030204" charset="0"/>
                      </a:defRPr>
                    </a:pPr>
                    <a:r>
                      <a:rPr sz="2000"/>
                      <a:t>0.99%</a:t>
                    </a:r>
                    <a:endParaRPr sz="2000"/>
                  </a:p>
                </c:rich>
              </c:tx>
              <c:dLblPos val="bestFit"/>
              <c:showLegendKey val="0"/>
              <c:showVal val="1"/>
              <c:showCatName val="0"/>
              <c:showSerName val="0"/>
              <c:showPercent val="1"/>
              <c:showBubbleSize val="0"/>
              <c:extLst>
                <c:ext xmlns:c15="http://schemas.microsoft.com/office/drawing/2012/chart" uri="{CE6537A1-D6FC-4f65-9D91-7224C49458BB}">
                  <c15:layout/>
                </c:ext>
              </c:extLst>
            </c:dLbl>
            <c:dLbl>
              <c:idx val="2"/>
              <c:layout>
                <c:manualLayout>
                  <c:x val="-0.108074730529875"/>
                  <c:y val="0.0153281247181863"/>
                </c:manualLayout>
              </c:layout>
              <c:tx>
                <c:rich>
                  <a:bodyPr rot="0" spcFirstLastPara="0" vertOverflow="ellipsis" vert="horz" wrap="square" lIns="38100" tIns="19050" rIns="38100" bIns="19050" anchor="ctr" anchorCtr="1"/>
                  <a:lstStyle/>
                  <a:p>
                    <a:pPr defTabSz="914400">
                      <a:defRPr lang="en-US" sz="2000" b="1" i="0" u="none" strike="noStrike" kern="1200" baseline="0">
                        <a:solidFill>
                          <a:schemeClr val="tx1"/>
                        </a:solidFill>
                        <a:latin typeface="Cambria" panose="02040503050406030204" charset="0"/>
                        <a:ea typeface="Cambria" panose="02040503050406030204" charset="0"/>
                        <a:cs typeface="Cambria" panose="02040503050406030204" charset="0"/>
                        <a:sym typeface="Cambria" panose="02040503050406030204" charset="0"/>
                      </a:defRPr>
                    </a:pPr>
                    <a:r>
                      <a:rPr sz="2000"/>
                      <a:t>0.01%</a:t>
                    </a:r>
                    <a:endParaRPr sz="2000"/>
                  </a:p>
                </c:rich>
              </c:tx>
              <c:dLblPos val="bestFit"/>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2000" b="1" i="0" u="none" strike="noStrike" kern="1200" baseline="0">
                    <a:solidFill>
                      <a:schemeClr val="tx1"/>
                    </a:solidFill>
                    <a:latin typeface="Cambria" panose="02040503050406030204" charset="0"/>
                    <a:ea typeface="Cambria" panose="02040503050406030204" charset="0"/>
                    <a:cs typeface="Cambria" panose="02040503050406030204" charset="0"/>
                    <a:sym typeface="Cambria" panose="02040503050406030204" charset="0"/>
                  </a:defRPr>
                </a:pPr>
              </a:p>
            </c:txPr>
            <c:dLblPos val="bestFit"/>
            <c:showLegendKey val="0"/>
            <c:showVal val="1"/>
            <c:showCatName val="0"/>
            <c:showSerName val="0"/>
            <c:showPercent val="1"/>
            <c:showBubbleSize val="0"/>
            <c:showLeaderLines val="1"/>
            <c:extLst>
              <c:ext xmlns:c15="http://schemas.microsoft.com/office/drawing/2012/chart" uri="{CE6537A1-D6FC-4f65-9D91-7224C49458BB}">
                <c15:layout/>
                <c15:showLeaderLines val="1"/>
                <c15:leaderLines>
                  <c:spPr>
                    <a:ln w="12700" cap="flat" cmpd="sng" algn="ctr">
                      <a:solidFill>
                        <a:schemeClr val="accent1"/>
                      </a:solidFill>
                      <a:prstDash val="solid"/>
                      <a:round/>
                    </a:ln>
                    <a:effectLst/>
                  </c:spPr>
                </c15:leaderLines>
              </c:ext>
            </c:extLst>
          </c:dLbls>
          <c:cat>
            <c:strRef>
              <c:f>'[Knowledge and Awareness about Tuberculosis (TB)_ A Cross Sectional Study in Selected Hospitals of RRC, Bangladesh (Responses).xlsx]Sheet6'!$A$15:$A$17</c:f>
              <c:strCache>
                <c:ptCount val="3"/>
                <c:pt idx="0">
                  <c:v>Muslim</c:v>
                </c:pt>
                <c:pt idx="1">
                  <c:v>Hindu</c:v>
                </c:pt>
                <c:pt idx="2">
                  <c:v>Christian</c:v>
                </c:pt>
              </c:strCache>
            </c:strRef>
          </c:cat>
          <c:val>
            <c:numRef>
              <c:f>'[Knowledge and Awareness about Tuberculosis (TB)_ A Cross Sectional Study in Selected Hospitals of RRC, Bangladesh (Responses).xlsx]Sheet6'!$B$15:$B$17</c:f>
              <c:numCache>
                <c:formatCode>General</c:formatCode>
                <c:ptCount val="3"/>
                <c:pt idx="0">
                  <c:v>6619</c:v>
                </c:pt>
                <c:pt idx="1">
                  <c:v>13</c:v>
                </c:pt>
                <c:pt idx="2">
                  <c:v>1</c:v>
                </c:pt>
              </c:numCache>
            </c:numRef>
          </c:val>
        </c:ser>
        <c:dLbls>
          <c:showLegendKey val="0"/>
          <c:showVal val="1"/>
          <c:showCatName val="0"/>
          <c:showSerName val="0"/>
          <c:showPercent val="1"/>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en-US" sz="2000" b="1" i="0" u="none" strike="noStrike" kern="1200" baseline="0">
                <a:solidFill>
                  <a:schemeClr val="tx1"/>
                </a:solidFill>
                <a:latin typeface="Cambria" panose="02040503050406030204" charset="0"/>
                <a:ea typeface="Cambria" panose="02040503050406030204" charset="0"/>
                <a:cs typeface="Cambria" panose="02040503050406030204" charset="0"/>
                <a:sym typeface="Cambria" panose="02040503050406030204" charset="0"/>
              </a:defRPr>
            </a:pPr>
          </a:p>
        </c:txPr>
      </c:legendEntry>
      <c:legendEntry>
        <c:idx val="1"/>
        <c:txPr>
          <a:bodyPr rot="0" spcFirstLastPara="0" vertOverflow="ellipsis" vert="horz" wrap="square" anchor="ctr" anchorCtr="1"/>
          <a:lstStyle/>
          <a:p>
            <a:pPr>
              <a:defRPr lang="en-US" sz="2000" b="1" i="0" u="none" strike="noStrike" kern="1200" baseline="0">
                <a:solidFill>
                  <a:schemeClr val="tx1"/>
                </a:solidFill>
                <a:latin typeface="Cambria" panose="02040503050406030204" charset="0"/>
                <a:ea typeface="Cambria" panose="02040503050406030204" charset="0"/>
                <a:cs typeface="Cambria" panose="02040503050406030204" charset="0"/>
                <a:sym typeface="Cambria" panose="02040503050406030204" charset="0"/>
              </a:defRPr>
            </a:pPr>
          </a:p>
        </c:txPr>
      </c:legendEntry>
      <c:legendEntry>
        <c:idx val="2"/>
        <c:txPr>
          <a:bodyPr rot="0" spcFirstLastPara="0" vertOverflow="ellipsis" vert="horz" wrap="square" anchor="ctr" anchorCtr="1"/>
          <a:lstStyle/>
          <a:p>
            <a:pPr>
              <a:defRPr lang="en-US" sz="2000" b="1" i="0" u="none" strike="noStrike" kern="1200" baseline="0">
                <a:solidFill>
                  <a:schemeClr val="tx1"/>
                </a:solidFill>
                <a:latin typeface="Cambria" panose="02040503050406030204" charset="0"/>
                <a:ea typeface="Cambria" panose="02040503050406030204" charset="0"/>
                <a:cs typeface="Cambria" panose="02040503050406030204" charset="0"/>
                <a:sym typeface="Cambria" panose="02040503050406030204" charset="0"/>
              </a:defRPr>
            </a:pPr>
          </a:p>
        </c:txPr>
      </c:legendEntry>
      <c:layout>
        <c:manualLayout>
          <c:xMode val="edge"/>
          <c:yMode val="edge"/>
          <c:x val="0.16307855476439"/>
          <c:y val="0.602642949071521"/>
        </c:manualLayout>
      </c:layout>
      <c:overlay val="0"/>
      <c:spPr>
        <a:pattFill prst="pct30">
          <a:fgClr>
            <a:schemeClr val="lt1"/>
          </a:fgClr>
          <a:bgClr>
            <a:schemeClr val="dk1">
              <a:lumMod val="10000"/>
              <a:lumOff val="90000"/>
            </a:schemeClr>
          </a:bgClr>
        </a:pattFill>
        <a:ln>
          <a:noFill/>
        </a:ln>
        <a:effectLst/>
      </c:spPr>
      <c:txPr>
        <a:bodyPr rot="0" spcFirstLastPara="0" vertOverflow="ellipsis" vert="horz" wrap="square" anchor="ctr" anchorCtr="1"/>
        <a:lstStyle/>
        <a:p>
          <a:pPr>
            <a:defRPr lang="en-US" sz="2000" b="1" i="0" u="none" strike="noStrike" kern="1200" baseline="0">
              <a:solidFill>
                <a:schemeClr val="tx1"/>
              </a:solidFill>
              <a:latin typeface="Cambria" panose="02040503050406030204" charset="0"/>
              <a:ea typeface="Cambria" panose="02040503050406030204" charset="0"/>
              <a:cs typeface="Cambria" panose="02040503050406030204" charset="0"/>
              <a:sym typeface="Cambria" panose="02040503050406030204" charset="0"/>
            </a:defRPr>
          </a:pPr>
        </a:p>
      </c:txPr>
    </c:legend>
    <c:plotVisOnly val="1"/>
    <c:dispBlanksAs val="gap"/>
    <c:showDLblsOverMax val="0"/>
  </c:chart>
  <c:spPr>
    <a:pattFill prst="dkDnDiag">
      <a:fgClr>
        <a:schemeClr val="lt1"/>
      </a:fgClr>
      <a:bgClr>
        <a:schemeClr val="dk1">
          <a:lumMod val="10000"/>
          <a:lumOff val="90000"/>
        </a:schemeClr>
      </a:bgClr>
    </a:pattFill>
    <a:ln w="12700" cap="flat" cmpd="sng" algn="ctr">
      <a:solidFill>
        <a:srgbClr val="0070C0"/>
      </a:solidFill>
      <a:prstDash val="solid"/>
      <a:round/>
    </a:ln>
    <a:effectLst/>
  </c:spPr>
  <c:txPr>
    <a:bodyPr/>
    <a:lstStyle/>
    <a:p>
      <a:pPr>
        <a:defRPr lang="en-US" sz="2000" b="1">
          <a:solidFill>
            <a:schemeClr val="tx1"/>
          </a:solidFill>
          <a:latin typeface="Cambria" panose="02040503050406030204" charset="0"/>
          <a:ea typeface="Cambria" panose="02040503050406030204" charset="0"/>
          <a:cs typeface="Cambria" panose="02040503050406030204" charset="0"/>
          <a:sym typeface="Cambria" panose="02040503050406030204" charset="0"/>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2160" b="1" i="0" u="none" strike="noStrike" kern="1200" spc="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sz="2160" b="1">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rPr>
              <a:t>Figure 4:  Distribution of the Respondents based on Marital Status.</a:t>
            </a:r>
            <a:endParaRPr sz="2160" b="1">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layout>
        <c:manualLayout>
          <c:xMode val="edge"/>
          <c:yMode val="edge"/>
          <c:x val="0.158449074074074"/>
          <c:y val="0.0188023782202191"/>
        </c:manualLayout>
      </c:layout>
      <c:overlay val="0"/>
      <c:spPr>
        <a:pattFill prst="pct5">
          <a:fgClr>
            <a:schemeClr val="bg1"/>
          </a:fgClr>
          <a:bgClr>
            <a:schemeClr val="dk1">
              <a:lumMod val="10000"/>
              <a:lumOff val="90000"/>
            </a:schemeClr>
          </a:bgClr>
        </a:pattFill>
        <a:ln>
          <a:solidFill>
            <a:srgbClr val="00B050"/>
          </a:solidFill>
        </a:ln>
        <a:effectLst/>
      </c:spPr>
    </c:title>
    <c:autoTitleDeleted val="0"/>
    <c:plotArea>
      <c:layout>
        <c:manualLayout>
          <c:layoutTarget val="inner"/>
          <c:xMode val="edge"/>
          <c:yMode val="edge"/>
          <c:x val="0.185069444444444"/>
          <c:y val="0.199131447939837"/>
          <c:w val="0.813194444444444"/>
          <c:h val="0.666772587649613"/>
        </c:manualLayout>
      </c:layout>
      <c:ofPieChart>
        <c:ofPieType val="bar"/>
        <c:varyColors val="1"/>
        <c:ser>
          <c:idx val="0"/>
          <c:order val="0"/>
          <c:spPr>
            <a:sp3d contourW="25400"/>
          </c:spPr>
          <c:explosion val="0"/>
          <c:dPt>
            <c:idx val="0"/>
            <c:bubble3D val="0"/>
            <c:spPr>
              <a:gradFill>
                <a:gsLst>
                  <a:gs pos="0">
                    <a:srgbClr val="14CD68"/>
                  </a:gs>
                  <a:gs pos="100000">
                    <a:srgbClr val="035C7D"/>
                  </a:gs>
                </a:gsLst>
                <a:lin ang="5400000" scaled="0"/>
              </a:gradFill>
              <a:ln w="19050">
                <a:solidFill>
                  <a:schemeClr val="lt1"/>
                </a:solidFill>
              </a:ln>
              <a:effectLst/>
              <a:sp3d contourW="25400"/>
            </c:spPr>
          </c:dPt>
          <c:dPt>
            <c:idx val="1"/>
            <c:bubble3D val="0"/>
            <c:spPr>
              <a:gradFill flip="none" rotWithShape="1">
                <a:gsLst>
                  <a:gs pos="0">
                    <a:srgbClr val="007BD3"/>
                  </a:gs>
                  <a:gs pos="100000">
                    <a:srgbClr val="034373"/>
                  </a:gs>
                </a:gsLst>
                <a:lin ang="5400000" scaled="0"/>
              </a:gradFill>
              <a:ln w="19050">
                <a:solidFill>
                  <a:schemeClr val="lt1"/>
                </a:solidFill>
              </a:ln>
              <a:effectLst/>
              <a:sp3d contourW="25400"/>
            </c:spPr>
          </c:dPt>
          <c:dPt>
            <c:idx val="2"/>
            <c:bubble3D val="0"/>
            <c:spPr>
              <a:gradFill>
                <a:gsLst>
                  <a:gs pos="0">
                    <a:srgbClr val="FE4444"/>
                  </a:gs>
                  <a:gs pos="100000">
                    <a:srgbClr val="832B2B"/>
                  </a:gs>
                </a:gsLst>
                <a:path path="circle"/>
              </a:gradFill>
              <a:ln w="19050">
                <a:solidFill>
                  <a:schemeClr val="lt1"/>
                </a:solidFill>
              </a:ln>
              <a:effectLst/>
              <a:sp3d contourW="25400"/>
            </c:spPr>
          </c:dPt>
          <c:dPt>
            <c:idx val="3"/>
            <c:bubble3D val="0"/>
            <c:spPr>
              <a:gradFill>
                <a:gsLst>
                  <a:gs pos="0">
                    <a:srgbClr val="7B32B2"/>
                  </a:gs>
                  <a:gs pos="100000">
                    <a:srgbClr val="401A5D"/>
                  </a:gs>
                </a:gsLst>
                <a:lin ang="5400000" scaled="0"/>
              </a:gradFill>
              <a:ln w="19050">
                <a:solidFill>
                  <a:schemeClr val="lt1"/>
                </a:solidFill>
              </a:ln>
              <a:effectLst/>
              <a:sp3d contourW="25400"/>
            </c:spPr>
          </c:dPt>
          <c:dPt>
            <c:idx val="4"/>
            <c:bubble3D val="0"/>
            <c:spPr>
              <a:gradFill>
                <a:gsLst>
                  <a:gs pos="0">
                    <a:srgbClr val="FE4444"/>
                  </a:gs>
                  <a:gs pos="100000">
                    <a:srgbClr val="832B2B"/>
                  </a:gs>
                </a:gsLst>
                <a:path path="circle"/>
              </a:gradFill>
              <a:ln w="19050">
                <a:solidFill>
                  <a:schemeClr val="lt1"/>
                </a:solidFill>
              </a:ln>
              <a:effectLst/>
              <a:sp3d contourW="25400"/>
            </c:spPr>
          </c:dPt>
          <c:dLbls>
            <c:dLbl>
              <c:idx val="0"/>
              <c:layout>
                <c:manualLayout>
                  <c:x val="0.0812381566581919"/>
                  <c:y val="-0.125365936567188"/>
                </c:manualLayout>
              </c:layout>
              <c:tx>
                <c:rich>
                  <a:bodyPr rot="0" spcFirstLastPara="0" vertOverflow="ellipsis" vert="horz" wrap="square" lIns="38100" tIns="19050" rIns="38100" bIns="19050" anchor="ctr" anchorCtr="1"/>
                  <a:lstStyle/>
                  <a:p>
                    <a:pPr defTabSz="914400">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a:latin typeface="Arial Narrow" panose="020B0606020202030204" charset="0"/>
                        <a:ea typeface="Arial Narrow" panose="020B0606020202030204" charset="0"/>
                        <a:cs typeface="Arial Narrow" panose="020B0606020202030204" charset="0"/>
                        <a:sym typeface="Arial Narrow" panose="020B0606020202030204" charset="0"/>
                      </a:rPr>
                      <a:t>81%</a:t>
                    </a:r>
                    <a:endParaRPr>
                      <a:latin typeface="Arial Narrow" panose="020B0606020202030204" charset="0"/>
                      <a:ea typeface="Arial Narrow" panose="020B0606020202030204" charset="0"/>
                      <a:cs typeface="Arial Narrow" panose="020B0606020202030204" charset="0"/>
                      <a:sym typeface="Arial Narrow" panose="020B0606020202030204" charset="0"/>
                    </a:endParaRPr>
                  </a:p>
                </c:rich>
              </c:tx>
              <c:dLblPos val="bestFit"/>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0.0840944653069892"/>
                  <c:y val="0.0997475019236374"/>
                </c:manualLayout>
              </c:layout>
              <c:tx>
                <c:rich>
                  <a:bodyPr rot="0" spcFirstLastPara="0" vertOverflow="ellipsis" vert="horz" wrap="square" lIns="38100" tIns="19050" rIns="38100" bIns="19050" anchor="ctr" anchorCtr="1"/>
                  <a:lstStyle/>
                  <a:p>
                    <a:pPr defTabSz="914400">
                      <a:defRPr lang="en-US" sz="1800" b="1" i="0" u="none" strike="noStrike" kern="1200" baseline="0">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rPr>
                      <a:t>18%</a:t>
                    </a:r>
                    <a:endParaRPr>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bestFit"/>
              <c:showLegendKey val="0"/>
              <c:showVal val="1"/>
              <c:showCatName val="0"/>
              <c:showSerName val="0"/>
              <c:showPercent val="1"/>
              <c:showBubbleSize val="0"/>
              <c:extLst>
                <c:ext xmlns:c15="http://schemas.microsoft.com/office/drawing/2012/chart" uri="{CE6537A1-D6FC-4f65-9D91-7224C49458BB}">
                  <c15:layout/>
                </c:ext>
              </c:extLst>
            </c:dLbl>
            <c:dLbl>
              <c:idx val="2"/>
              <c:layout/>
              <c:tx>
                <c:rich>
                  <a:bodyPr rot="0" spcFirstLastPara="0" vertOverflow="ellipsis" vert="horz" wrap="square" lIns="38100" tIns="19050" rIns="38100" bIns="19050" anchor="ctr" anchorCtr="1"/>
                  <a:lstStyle/>
                  <a:p>
                    <a:pPr defTabSz="914400">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a:latin typeface="Arial Narrow" panose="020B0606020202030204" charset="0"/>
                        <a:ea typeface="Arial Narrow" panose="020B0606020202030204" charset="0"/>
                        <a:cs typeface="Arial Narrow" panose="020B0606020202030204" charset="0"/>
                        <a:sym typeface="Arial Narrow" panose="020B0606020202030204" charset="0"/>
                      </a:rPr>
                      <a:t>0.75%</a:t>
                    </a:r>
                    <a:endParaRPr>
                      <a:latin typeface="Arial Narrow" panose="020B0606020202030204" charset="0"/>
                      <a:ea typeface="Arial Narrow" panose="020B0606020202030204" charset="0"/>
                      <a:cs typeface="Arial Narrow" panose="020B0606020202030204" charset="0"/>
                      <a:sym typeface="Arial Narrow" panose="020B0606020202030204" charset="0"/>
                    </a:endParaRPr>
                  </a:p>
                </c:rich>
              </c:tx>
              <c:dLblPos val="bestFit"/>
              <c:showLegendKey val="0"/>
              <c:showVal val="1"/>
              <c:showCatName val="0"/>
              <c:showSerName val="0"/>
              <c:showPercent val="1"/>
              <c:showBubbleSize val="0"/>
              <c:extLst>
                <c:ext xmlns:c15="http://schemas.microsoft.com/office/drawing/2012/chart" uri="{CE6537A1-D6FC-4f65-9D91-7224C49458BB}"/>
              </c:extLst>
            </c:dLbl>
            <c:dLbl>
              <c:idx val="3"/>
              <c:layout/>
              <c:tx>
                <c:rich>
                  <a:bodyPr rot="0" spcFirstLastPara="0" vertOverflow="ellipsis" vert="horz" wrap="square" lIns="38100" tIns="19050" rIns="38100" bIns="19050" anchor="ctr" anchorCtr="1"/>
                  <a:lstStyle/>
                  <a:p>
                    <a:pPr defTabSz="914400">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a:latin typeface="Arial Narrow" panose="020B0606020202030204" charset="0"/>
                        <a:ea typeface="Arial Narrow" panose="020B0606020202030204" charset="0"/>
                        <a:cs typeface="Arial Narrow" panose="020B0606020202030204" charset="0"/>
                        <a:sym typeface="Arial Narrow" panose="020B0606020202030204" charset="0"/>
                      </a:rPr>
                      <a:t>0.25%</a:t>
                    </a:r>
                    <a:endParaRPr>
                      <a:latin typeface="Arial Narrow" panose="020B0606020202030204" charset="0"/>
                      <a:ea typeface="Arial Narrow" panose="020B0606020202030204" charset="0"/>
                      <a:cs typeface="Arial Narrow" panose="020B0606020202030204" charset="0"/>
                      <a:sym typeface="Arial Narrow" panose="020B0606020202030204" charset="0"/>
                    </a:endParaRPr>
                  </a:p>
                </c:rich>
              </c:tx>
              <c:dLblPos val="bestFit"/>
              <c:showLegendKey val="0"/>
              <c:showVal val="1"/>
              <c:showCatName val="0"/>
              <c:showSerName val="0"/>
              <c:showPercent val="1"/>
              <c:showBubbleSize val="0"/>
              <c:extLst>
                <c:ext xmlns:c15="http://schemas.microsoft.com/office/drawing/2012/chart" uri="{CE6537A1-D6FC-4f65-9D91-7224C49458BB}"/>
              </c:extLst>
            </c:dLbl>
            <c:dLbl>
              <c:idx val="4"/>
              <c:layout>
                <c:manualLayout>
                  <c:x val="0.00416666666666667"/>
                  <c:y val="-0.00531149717826712"/>
                </c:manualLayout>
              </c:layout>
              <c:tx>
                <c:rich>
                  <a:bodyPr rot="0" spcFirstLastPara="0" vertOverflow="ellipsis" vert="horz" wrap="square" lIns="38100" tIns="19050" rIns="38100" bIns="19050" anchor="ctr" anchorCtr="1"/>
                  <a:lstStyle/>
                  <a:p>
                    <a:pPr defTabSz="914400">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a:latin typeface="Arial Narrow" panose="020B0606020202030204" charset="0"/>
                        <a:ea typeface="Arial Narrow" panose="020B0606020202030204" charset="0"/>
                        <a:cs typeface="Arial Narrow" panose="020B0606020202030204" charset="0"/>
                        <a:sym typeface="Arial Narrow" panose="020B0606020202030204" charset="0"/>
                      </a:rPr>
                      <a:t>1%</a:t>
                    </a:r>
                    <a:endParaRPr>
                      <a:latin typeface="Arial Narrow" panose="020B0606020202030204" charset="0"/>
                      <a:ea typeface="Arial Narrow" panose="020B0606020202030204" charset="0"/>
                      <a:cs typeface="Arial Narrow" panose="020B0606020202030204" charset="0"/>
                      <a:sym typeface="Arial Narrow" panose="020B0606020202030204" charset="0"/>
                    </a:endParaRPr>
                  </a:p>
                </c:rich>
              </c:tx>
              <c:dLblPos val="bestFit"/>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bestFit"/>
            <c:showLegendKey val="0"/>
            <c:showVal val="1"/>
            <c:showCatName val="0"/>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'[Knowledge and Awareness about Tuberculosis (TB)_ A Cross Sectional Study in Selected Hospitals of RRC, Bangladesh (Responses).xlsx]Sheet7'!$B$18:$B$21</c:f>
              <c:strCache>
                <c:ptCount val="4"/>
                <c:pt idx="0">
                  <c:v>Married</c:v>
                </c:pt>
                <c:pt idx="1">
                  <c:v>Single</c:v>
                </c:pt>
                <c:pt idx="2">
                  <c:v>Widow / Widower</c:v>
                </c:pt>
                <c:pt idx="3">
                  <c:v>Divorced</c:v>
                </c:pt>
              </c:strCache>
            </c:strRef>
          </c:cat>
          <c:val>
            <c:numRef>
              <c:f>'[Knowledge and Awareness about Tuberculosis (TB)_ A Cross Sectional Study in Selected Hospitals of RRC, Bangladesh (Responses).xlsx]Sheet7'!$C$18:$C$21</c:f>
              <c:numCache>
                <c:formatCode>General</c:formatCode>
                <c:ptCount val="4"/>
                <c:pt idx="0">
                  <c:v>5404</c:v>
                </c:pt>
                <c:pt idx="1">
                  <c:v>1173</c:v>
                </c:pt>
                <c:pt idx="2">
                  <c:v>43</c:v>
                </c:pt>
                <c:pt idx="3">
                  <c:v>13</c:v>
                </c:pt>
              </c:numCache>
            </c:numRef>
          </c:val>
        </c:ser>
        <c:dLbls>
          <c:showLegendKey val="0"/>
          <c:showVal val="1"/>
          <c:showCatName val="0"/>
          <c:showSerName val="0"/>
          <c:showPercent val="1"/>
          <c:showBubbleSize val="0"/>
          <c:showLeaderLines val="1"/>
        </c:dLbls>
        <c:gapWidth val="150"/>
        <c:secondPieSize val="75"/>
        <c:serLines>
          <c:spPr>
            <a:ln w="12700" cap="flat" cmpd="sng" algn="ctr">
              <a:solidFill>
                <a:schemeClr val="accent1"/>
              </a:solidFill>
              <a:prstDash val="solid"/>
              <a:round/>
            </a:ln>
            <a:effectLst/>
          </c:spPr>
        </c:serLines>
      </c:ofPieChart>
      <c:spPr>
        <a:noFill/>
        <a:ln>
          <a:noFill/>
        </a:ln>
        <a:effectLst/>
      </c:spPr>
    </c:plotArea>
    <c:legend>
      <c:legendPos val="b"/>
      <c:legendEntry>
        <c:idx val="0"/>
        <c:txPr>
          <a:bodyPr rot="0" spcFirstLastPara="0" vertOverflow="ellipsis" vert="horz" wrap="square"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2"/>
        <c:txPr>
          <a:bodyPr rot="0" spcFirstLastPara="0" vertOverflow="ellipsis" vert="horz" wrap="square"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3"/>
        <c:txPr>
          <a:bodyPr rot="0" spcFirstLastPara="0" vertOverflow="ellipsis" vert="horz" wrap="square"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0190393518518519"/>
          <c:y val="0.201567630547611"/>
          <c:w val="0.211400462962963"/>
          <c:h val="0.67206863679695"/>
        </c:manualLayout>
      </c:layout>
      <c:overlay val="0"/>
      <c:spPr>
        <a:noFill/>
        <a:ln w="12700" cmpd="sng">
          <a:solidFill>
            <a:schemeClr val="accent1"/>
          </a:solidFill>
          <a:prstDash val="solid"/>
        </a:ln>
        <a:effectLst/>
      </c:spPr>
      <c:txPr>
        <a:bodyPr rot="0" spcFirstLastPara="0" vertOverflow="ellipsis" vert="horz" wrap="square"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solidFill>
      <a:schemeClr val="bg1"/>
    </a:solidFill>
    <a:ln w="12700" cap="flat" cmpd="sng" algn="ctr">
      <a:solidFill>
        <a:schemeClr val="accent1"/>
      </a:solidFill>
      <a:prstDash val="solid"/>
      <a:round/>
    </a:ln>
    <a:effectLst/>
  </c:spPr>
  <c:txPr>
    <a:bodyPr/>
    <a:lstStyle/>
    <a:p>
      <a:pPr>
        <a:defRPr lang="en-US" sz="1800" b="1">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2160" b="1" i="0" u="none" strike="noStrike" kern="1200" spc="0" normalizeH="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sz="216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rPr>
              <a:t>Figure 5:  Distribution of the Respondents by Family Status.</a:t>
            </a:r>
            <a:endParaRPr sz="216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layout>
        <c:manualLayout>
          <c:xMode val="edge"/>
          <c:yMode val="edge"/>
          <c:x val="0.13992971073263"/>
          <c:y val="0.0373055782949363"/>
        </c:manualLayout>
      </c:layout>
      <c:overlay val="0"/>
      <c:spPr>
        <a:noFill/>
        <a:ln>
          <a:noFill/>
        </a:ln>
        <a:effectLst/>
      </c:spPr>
    </c:title>
    <c:autoTitleDeleted val="0"/>
    <c:view3D>
      <c:rotX val="30"/>
      <c:rotY val="0"/>
      <c:depthPercent val="100"/>
      <c:rAngAx val="0"/>
    </c:view3D>
    <c:floor>
      <c:thickness val="0"/>
      <c:spPr>
        <a:noFill/>
        <a:effectLst/>
      </c:spPr>
    </c:floor>
    <c:sideWall>
      <c:thickness val="0"/>
      <c:spPr>
        <a:noFill/>
        <a:effectLst/>
      </c:spPr>
    </c:sideWall>
    <c:backWall>
      <c:thickness val="0"/>
      <c:spPr>
        <a:noFill/>
        <a:effectLst/>
      </c:spPr>
    </c:backWall>
    <c:plotArea>
      <c:layout>
        <c:manualLayout>
          <c:layoutTarget val="inner"/>
          <c:xMode val="edge"/>
          <c:yMode val="edge"/>
          <c:x val="0.00168861870989531"/>
          <c:y val="0.00777578660576401"/>
          <c:w val="0.996647742633144"/>
          <c:h val="0.989124079055081"/>
        </c:manualLayout>
      </c:layout>
      <c:pie3DChart>
        <c:varyColors val="1"/>
        <c:ser>
          <c:idx val="0"/>
          <c:order val="0"/>
          <c:spPr>
            <a:scene3d>
              <a:camera prst="orthographicFront"/>
              <a:lightRig rig="threePt" dir="t"/>
            </a:scene3d>
            <a:sp3d contourW="50800"/>
          </c:spPr>
          <c:explosion val="0"/>
          <c:dPt>
            <c:idx val="0"/>
            <c:bubble3D val="0"/>
            <c:spPr>
              <a:solidFill>
                <a:schemeClr val="accent5">
                  <a:lumMod val="50000"/>
                </a:schemeClr>
              </a:solidFill>
              <a:ln w="50800">
                <a:solidFill>
                  <a:schemeClr val="lt1"/>
                </a:solidFill>
              </a:ln>
              <a:effectLst/>
              <a:scene3d>
                <a:camera prst="orthographicFront"/>
                <a:lightRig rig="threePt" dir="t"/>
              </a:scene3d>
              <a:sp3d contourW="50800"/>
            </c:spPr>
          </c:dPt>
          <c:dPt>
            <c:idx val="1"/>
            <c:bubble3D val="0"/>
            <c:spPr>
              <a:solidFill>
                <a:schemeClr val="accent6">
                  <a:lumMod val="50000"/>
                </a:schemeClr>
              </a:solidFill>
              <a:ln w="50800">
                <a:solidFill>
                  <a:schemeClr val="lt1"/>
                </a:solidFill>
              </a:ln>
              <a:effectLst/>
              <a:scene3d>
                <a:camera prst="orthographicFront"/>
                <a:lightRig rig="threePt" dir="t"/>
              </a:scene3d>
              <a:sp3d contourW="50800"/>
            </c:spPr>
          </c:dPt>
          <c:dLbls>
            <c:dLbl>
              <c:idx val="0"/>
              <c:layout>
                <c:manualLayout>
                  <c:x val="-0.225011738266956"/>
                  <c:y val="-0.166438451490163"/>
                </c:manualLayout>
              </c:layout>
              <c:tx>
                <c:rich>
                  <a:bodyPr rot="0" spcFirstLastPara="0" vertOverflow="ellipsis" vert="horz" wrap="square" lIns="38100" tIns="19050" rIns="38100" bIns="19050" anchor="ctr" anchorCtr="1"/>
                  <a:lstStyle/>
                  <a:p>
                    <a:pPr defTabSz="914400">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a:latin typeface="Arial Narrow" panose="020B0606020202030204" charset="0"/>
                        <a:ea typeface="Arial Narrow" panose="020B0606020202030204" charset="0"/>
                        <a:cs typeface="Arial Narrow" panose="020B0606020202030204" charset="0"/>
                        <a:sym typeface="Arial Narrow" panose="020B0606020202030204" charset="0"/>
                      </a:rPr>
                      <a:t>59%</a:t>
                    </a:r>
                    <a:endParaRPr>
                      <a:latin typeface="Arial Narrow" panose="020B0606020202030204" charset="0"/>
                      <a:ea typeface="Arial Narrow" panose="020B0606020202030204" charset="0"/>
                      <a:cs typeface="Arial Narrow" panose="020B0606020202030204" charset="0"/>
                      <a:sym typeface="Arial Narrow" panose="020B0606020202030204" charset="0"/>
                    </a:endParaRPr>
                  </a:p>
                </c:rich>
              </c:tx>
              <c:dLblPos val="bestFit"/>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0.229694272227446"/>
                  <c:y val="0.0466080985190164"/>
                </c:manualLayout>
              </c:layout>
              <c:tx>
                <c:rich>
                  <a:bodyPr rot="0" spcFirstLastPara="0" vertOverflow="ellipsis" vert="horz" wrap="square" lIns="38100" tIns="19050" rIns="38100" bIns="19050" anchor="ctr" anchorCtr="1"/>
                  <a:lstStyle/>
                  <a:p>
                    <a:pPr defTabSz="914400">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b="1">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rPr>
                      <a:t>41%</a:t>
                    </a:r>
                    <a:endParaRPr b="1">
                      <a:solidFill>
                        <a:schemeClr val="bg1"/>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dLblPos val="bestFit"/>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bestFit"/>
            <c:showLegendKey val="0"/>
            <c:showVal val="1"/>
            <c:showCatName val="0"/>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dk1">
                          <a:lumMod val="35000"/>
                          <a:lumOff val="65000"/>
                        </a:schemeClr>
                      </a:solidFill>
                      <a:round/>
                    </a:ln>
                    <a:effectLst/>
                  </c:spPr>
                </c15:leaderLines>
              </c:ext>
            </c:extLst>
          </c:dLbls>
          <c:cat>
            <c:strRef>
              <c:f>'[Knowledge and Awareness about Tuberculosis (TB)_ A Cross Sectional Study in Selected Hospitals of RRC, Bangladesh (Responses).xlsx]Sheet8'!$B$17:$B$18</c:f>
              <c:strCache>
                <c:ptCount val="2"/>
                <c:pt idx="0">
                  <c:v>Nuclear</c:v>
                </c:pt>
                <c:pt idx="1">
                  <c:v>Joint</c:v>
                </c:pt>
              </c:strCache>
            </c:strRef>
          </c:cat>
          <c:val>
            <c:numRef>
              <c:f>'[Knowledge and Awareness about Tuberculosis (TB)_ A Cross Sectional Study in Selected Hospitals of RRC, Bangladesh (Responses).xlsx]Sheet8'!$C$17:$C$18</c:f>
              <c:numCache>
                <c:formatCode>General</c:formatCode>
                <c:ptCount val="2"/>
                <c:pt idx="0">
                  <c:v>3926</c:v>
                </c:pt>
                <c:pt idx="1">
                  <c:v>2707</c:v>
                </c:pt>
              </c:numCache>
            </c:numRef>
          </c:val>
        </c:ser>
        <c:dLbls>
          <c:showLegendKey val="0"/>
          <c:showVal val="1"/>
          <c:showCatName val="0"/>
          <c:showSerName val="0"/>
          <c:showPercent val="1"/>
          <c:showBubbleSize val="0"/>
        </c:dLbls>
      </c:pie3DChart>
      <c:spPr>
        <a:noFill/>
        <a:ln>
          <a:noFill/>
        </a:ln>
        <a:effectLst/>
      </c:spPr>
    </c:plotArea>
    <c:legend>
      <c:legendPos val="r"/>
      <c:legendEntry>
        <c:idx val="0"/>
        <c:txPr>
          <a:bodyPr rot="0" spcFirstLastPara="0" vertOverflow="ellipsis" vert="horz" wrap="square" anchor="ctr" anchorCtr="1"/>
          <a:lstStyle/>
          <a:p>
            <a:pPr>
              <a:defRPr lang="en-US" sz="20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egendEntry>
        <c:idx val="1"/>
        <c:txPr>
          <a:bodyPr rot="0" spcFirstLastPara="0" vertOverflow="ellipsis" vert="horz" wrap="square" anchor="ctr" anchorCtr="1"/>
          <a:lstStyle/>
          <a:p>
            <a:pPr>
              <a:defRPr lang="en-US" sz="20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Entry>
      <c:layout>
        <c:manualLayout>
          <c:xMode val="edge"/>
          <c:yMode val="edge"/>
          <c:x val="0.844271550191719"/>
          <c:y val="0.771272468034643"/>
        </c:manualLayout>
      </c:layout>
      <c:overlay val="0"/>
      <c:spPr>
        <a:solidFill>
          <a:schemeClr val="lt1">
            <a:alpha val="50000"/>
          </a:schemeClr>
        </a:solidFill>
        <a:ln>
          <a:noFill/>
        </a:ln>
        <a:effectLst/>
      </c:spPr>
      <c:txPr>
        <a:bodyPr rot="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rgbClr val="0070C0"/>
      </a:solidFill>
      <a:round/>
    </a:ln>
    <a:effectLst/>
  </c:spPr>
  <c:txPr>
    <a:bodyPr/>
    <a:lstStyle/>
    <a:p>
      <a:pPr>
        <a:defRPr lang="en-US" sz="180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920" b="0" i="0" u="none" strike="noStrike" kern="1200" spc="0" baseline="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sz="192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rPr>
              <a:t>Figure 6 - Distribution of the Respondents by Monthly Family Income. </a:t>
            </a:r>
            <a:endParaRPr sz="192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layout>
        <c:manualLayout>
          <c:xMode val="edge"/>
          <c:yMode val="edge"/>
          <c:x val="0.229658564814816"/>
          <c:y val="0.0415824434664188"/>
        </c:manualLayout>
      </c:layout>
      <c:overlay val="0"/>
      <c:spPr>
        <a:solidFill>
          <a:schemeClr val="accent6">
            <a:lumMod val="20000"/>
            <a:lumOff val="80000"/>
          </a:schemeClr>
        </a:solidFill>
        <a:ln w="19050">
          <a:solidFill>
            <a:srgbClr val="002060"/>
          </a:solidFill>
        </a:ln>
        <a:effectLst/>
      </c:spPr>
    </c:title>
    <c:autoTitleDeleted val="0"/>
    <c:plotArea>
      <c:layout>
        <c:manualLayout>
          <c:layoutTarget val="inner"/>
          <c:xMode val="edge"/>
          <c:yMode val="edge"/>
          <c:x val="0.124895833333333"/>
          <c:y val="0.203328014588557"/>
          <c:w val="0.846284722222222"/>
          <c:h val="0.685981308411215"/>
        </c:manualLayout>
      </c:layout>
      <c:barChart>
        <c:barDir val="bar"/>
        <c:grouping val="clustered"/>
        <c:varyColors val="0"/>
        <c:ser>
          <c:idx val="0"/>
          <c:order val="0"/>
          <c:spPr>
            <a:blipFill rotWithShape="1">
              <a:blip xmlns:r="http://schemas.openxmlformats.org/officeDocument/2006/relationships" r:embed="rId2">
                <a:alphaModFix amt="83000"/>
              </a:blip>
              <a:tile tx="0" ty="0" sx="100000" sy="100000" flip="none" algn="tl"/>
            </a:blipFill>
            <a:ln w="41275">
              <a:solidFill>
                <a:srgbClr val="7030A0"/>
              </a:solidFill>
            </a:ln>
            <a:effectLst/>
            <a:sp3d contourW="41275"/>
          </c:spPr>
          <c:invertIfNegative val="0"/>
          <c:dLbls>
            <c:dLbl>
              <c:idx val="1"/>
              <c:layout/>
              <c:tx>
                <c:rich>
                  <a:bodyPr rot="0" spcFirstLastPara="0" vertOverflow="ellipsis" vert="horz" wrap="square" lIns="38100" tIns="19050" rIns="38100" bIns="19050" anchor="ctr" anchorCtr="1"/>
                  <a:lstStyle/>
                  <a:p>
                    <a:pPr defTabSz="914400">
                      <a:defRPr lang="en-US" sz="1600" b="0" i="0" u="none" strike="noStrike" kern="1200" baseline="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sz="160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rPr>
                      <a:t>2296</a:t>
                    </a:r>
                    <a:endParaRPr sz="160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dLblPos val="outEnd"/>
              <c:showLegendKey val="1"/>
              <c:showVal val="1"/>
              <c:showCatName val="0"/>
              <c:showSerName val="0"/>
              <c:showPercent val="0"/>
              <c:showBubbleSize val="0"/>
              <c:extLst>
                <c:ext xmlns:c15="http://schemas.microsoft.com/office/drawing/2012/chart" uri="{CE6537A1-D6FC-4f65-9D91-7224C49458BB}"/>
              </c:extLst>
            </c:dLbl>
            <c:spPr>
              <a:noFill/>
              <a:ln w="12700" cmpd="sng">
                <a:solidFill>
                  <a:schemeClr val="accent1"/>
                </a:solidFill>
                <a:prstDash val="solid"/>
              </a:ln>
              <a:effectLst/>
            </c:spPr>
            <c:txPr>
              <a:bodyPr rot="0" spcFirstLastPara="0" vertOverflow="ellipsis" vert="horz" wrap="square" lIns="38100" tIns="19050" rIns="38100" bIns="19050" anchor="ctr" anchorCtr="1"/>
              <a:lstStyle/>
              <a:p>
                <a:pPr>
                  <a:defRPr lang="en-US" sz="1600" b="0" i="0" u="none" strike="noStrike" kern="1200" baseline="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1"/>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'[Knowledge and Awareness about Tuberculosis (TB)_ A Cross Sectional Study in Selected Hospitals of RRC, Bangladesh (Responses).xlsx]MFI'!$P$29:$P$33</c:f>
              <c:strCache>
                <c:ptCount val="5"/>
                <c:pt idx="0">
                  <c:v>No Income</c:v>
                </c:pt>
                <c:pt idx="1">
                  <c:v>&lt; 10 K</c:v>
                </c:pt>
                <c:pt idx="2">
                  <c:v>10 K - 20 K</c:v>
                </c:pt>
                <c:pt idx="3">
                  <c:v>&gt; 20 K</c:v>
                </c:pt>
                <c:pt idx="4">
                  <c:v>Dont Know</c:v>
                </c:pt>
              </c:strCache>
            </c:strRef>
          </c:cat>
          <c:val>
            <c:numRef>
              <c:f>'[Knowledge and Awareness about Tuberculosis (TB)_ A Cross Sectional Study in Selected Hospitals of RRC, Bangladesh (Responses).xlsx]MFI'!$Q$29:$Q$33</c:f>
              <c:numCache>
                <c:formatCode>General</c:formatCode>
                <c:ptCount val="5"/>
                <c:pt idx="0">
                  <c:v>495</c:v>
                </c:pt>
                <c:pt idx="1">
                  <c:v>5869</c:v>
                </c:pt>
                <c:pt idx="2">
                  <c:v>210</c:v>
                </c:pt>
                <c:pt idx="3">
                  <c:v>13</c:v>
                </c:pt>
                <c:pt idx="4">
                  <c:v>46</c:v>
                </c:pt>
              </c:numCache>
            </c:numRef>
          </c:val>
        </c:ser>
        <c:dLbls>
          <c:showLegendKey val="1"/>
          <c:showVal val="1"/>
          <c:showCatName val="0"/>
          <c:showSerName val="0"/>
          <c:showPercent val="0"/>
          <c:showBubbleSize val="0"/>
        </c:dLbls>
        <c:gapWidth val="92"/>
        <c:overlap val="0"/>
        <c:axId val="207195036"/>
        <c:axId val="559286676"/>
      </c:barChart>
      <c:catAx>
        <c:axId val="207195036"/>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1600" b="0" i="0" u="none" strike="noStrike" kern="1200" baseline="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559286676"/>
        <c:crosses val="autoZero"/>
        <c:auto val="1"/>
        <c:lblAlgn val="ctr"/>
        <c:lblOffset val="100"/>
        <c:noMultiLvlLbl val="0"/>
      </c:catAx>
      <c:valAx>
        <c:axId val="559286676"/>
        <c:scaling>
          <c:orientation val="minMax"/>
        </c:scaling>
        <c:delete val="0"/>
        <c:axPos val="b"/>
        <c:majorGridlines>
          <c:spPr>
            <a:ln w="6350" cap="flat" cmpd="sng" algn="ctr">
              <a:solidFill>
                <a:schemeClr val="accent6"/>
              </a:solidFill>
              <a:prstDash val="solid"/>
              <a:miter lim="800000"/>
            </a:ln>
            <a:effectLst>
              <a:innerShdw blurRad="63500" dist="50800" dir="16200000">
                <a:prstClr val="black">
                  <a:alpha val="50000"/>
                </a:prstClr>
              </a:innerShdw>
            </a:effectLst>
            <a:sp3d>
              <a:extrusionClr>
                <a:srgbClr val="FFFFFF"/>
              </a:extrusionClr>
              <a:contourClr>
                <a:srgbClr val="FFFFFF"/>
              </a:contourClr>
            </a:sp3d>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1600" b="0" i="0" u="none" strike="noStrike" kern="1200" baseline="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207195036"/>
        <c:crosses val="autoZero"/>
        <c:crossBetween val="between"/>
      </c:valAx>
      <c:spPr>
        <a:noFill/>
        <a:ln>
          <a:noFill/>
        </a:ln>
        <a:effectLst/>
      </c:spPr>
    </c:plotArea>
    <c:plotVisOnly val="1"/>
    <c:dispBlanksAs val="gap"/>
    <c:showDLblsOverMax val="0"/>
  </c:chart>
  <c:spPr>
    <a:pattFill prst="pct30">
      <a:fgClr>
        <a:schemeClr val="bg1"/>
      </a:fgClr>
      <a:bgClr>
        <a:schemeClr val="dk1">
          <a:lumMod val="10000"/>
          <a:lumOff val="90000"/>
        </a:schemeClr>
      </a:bgClr>
    </a:pattFill>
    <a:ln w="25400" cap="flat" cmpd="sng" algn="ctr">
      <a:solidFill>
        <a:srgbClr val="00B0F0"/>
      </a:solidFill>
      <a:prstDash val="sysDash"/>
      <a:round/>
    </a:ln>
    <a:effectLst/>
  </c:spPr>
  <c:txPr>
    <a:bodyPr/>
    <a:lstStyle/>
    <a:p>
      <a:pPr>
        <a:defRPr lang="en-US" sz="1600">
          <a:solidFill>
            <a:schemeClr val="tx2"/>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4458765384243"/>
          <c:y val="0.0457767277023036"/>
          <c:w val="0.362283166973544"/>
          <c:h val="0.861134081512109"/>
        </c:manualLayout>
      </c:layout>
      <c:barChart>
        <c:barDir val="bar"/>
        <c:grouping val="clustered"/>
        <c:varyColors val="0"/>
        <c:ser>
          <c:idx val="0"/>
          <c:order val="0"/>
          <c:spPr>
            <a:gradFill flip="none" rotWithShape="1">
              <a:gsLst>
                <a:gs pos="0">
                  <a:srgbClr val="012D86"/>
                </a:gs>
                <a:gs pos="100000">
                  <a:srgbClr val="0E2557"/>
                </a:gs>
              </a:gsLst>
              <a:lin ang="6000000" scaled="0"/>
            </a:gradFill>
            <a:ln>
              <a:noFill/>
            </a:ln>
            <a:effectLst>
              <a:innerShdw blurRad="114300">
                <a:srgbClr val="5B9BD5"/>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rgbClr val="A6A6A6">
                          <a:lumMod val="35000"/>
                          <a:lumOff val="65000"/>
                        </a:srgbClr>
                      </a:solidFill>
                    </a:ln>
                    <a:effectLst/>
                  </c:spPr>
                </c15:leaderLines>
              </c:ext>
            </c:extLst>
          </c:dLbls>
          <c:cat>
            <c:strRef>
              <c:f>'[Impact of Health Education on knowledge, behavior, awareness, practices and attitude.xlsx]Sheet3'!$C$119:$C$136</c:f>
              <c:strCache>
                <c:ptCount val="18"/>
                <c:pt idx="0">
                  <c:v>Know about Malnutrition?</c:v>
                </c:pt>
                <c:pt idx="1">
                  <c:v>Know different sexually transmitted diseases?</c:v>
                </c:pt>
                <c:pt idx="2">
                  <c:v>Know how HIV transmits from person to person?</c:v>
                </c:pt>
                <c:pt idx="3">
                  <c:v>Know about HIV-AIDS?</c:v>
                </c:pt>
                <c:pt idx="4">
                  <c:v>Know how TB transmits?</c:v>
                </c:pt>
                <c:pt idx="5">
                  <c:v>Know about TB?</c:v>
                </c:pt>
                <c:pt idx="6">
                  <c:v>Know about different vitamin and mineral rich foods?</c:v>
                </c:pt>
                <c:pt idx="7">
                  <c:v>Know about hypertension, diabetes mellitus, heart attack, stroke and aneamia?</c:v>
                </c:pt>
                <c:pt idx="8">
                  <c:v>Know about different Communicable diseases (CDs)?</c:v>
                </c:pt>
                <c:pt idx="9">
                  <c:v>Know about cholera, typhoid, covid-19, malaria, pneumonia, rabies and scabies?</c:v>
                </c:pt>
                <c:pt idx="10">
                  <c:v>Know about different Non-communicable diseases (NCDs)?</c:v>
                </c:pt>
                <c:pt idx="11">
                  <c:v>Know how to make ORS from salt, sugar and water?</c:v>
                </c:pt>
                <c:pt idx="12">
                  <c:v>Know about signs &amp; symptoms of some WBDs?</c:v>
                </c:pt>
                <c:pt idx="13">
                  <c:v>Know about signs &amp; symptoms of some MBDs?</c:v>
                </c:pt>
                <c:pt idx="14">
                  <c:v>Know how MBDs transmits?</c:v>
                </c:pt>
                <c:pt idx="15">
                  <c:v>Know how WBDs transmit?</c:v>
                </c:pt>
                <c:pt idx="16">
                  <c:v>Know about Mosquito Borne Diseases (MBDs)?</c:v>
                </c:pt>
                <c:pt idx="17">
                  <c:v>Know about Water Borne Diseases (WBDs)?</c:v>
                </c:pt>
              </c:strCache>
            </c:strRef>
          </c:cat>
          <c:val>
            <c:numRef>
              <c:f>'[Impact of Health Education on knowledge, behavior, awareness, practices and attitude.xlsx]Sheet3'!$D$119:$D$136</c:f>
              <c:numCache>
                <c:formatCode>0%</c:formatCode>
                <c:ptCount val="18"/>
                <c:pt idx="0">
                  <c:v>0.65</c:v>
                </c:pt>
                <c:pt idx="1">
                  <c:v>0.74</c:v>
                </c:pt>
                <c:pt idx="2">
                  <c:v>0.73</c:v>
                </c:pt>
                <c:pt idx="3">
                  <c:v>0.73</c:v>
                </c:pt>
                <c:pt idx="4">
                  <c:v>0.72</c:v>
                </c:pt>
                <c:pt idx="5">
                  <c:v>0.73</c:v>
                </c:pt>
                <c:pt idx="6">
                  <c:v>0.89</c:v>
                </c:pt>
                <c:pt idx="7">
                  <c:v>0.81</c:v>
                </c:pt>
                <c:pt idx="8">
                  <c:v>0.83</c:v>
                </c:pt>
                <c:pt idx="9">
                  <c:v>0.69</c:v>
                </c:pt>
                <c:pt idx="10">
                  <c:v>0.7</c:v>
                </c:pt>
                <c:pt idx="11">
                  <c:v>0.74</c:v>
                </c:pt>
                <c:pt idx="12">
                  <c:v>0.78</c:v>
                </c:pt>
                <c:pt idx="13">
                  <c:v>0.82</c:v>
                </c:pt>
                <c:pt idx="14">
                  <c:v>0.69</c:v>
                </c:pt>
                <c:pt idx="15">
                  <c:v>0.81</c:v>
                </c:pt>
                <c:pt idx="16">
                  <c:v>0.76</c:v>
                </c:pt>
                <c:pt idx="17">
                  <c:v>0.84</c:v>
                </c:pt>
              </c:numCache>
            </c:numRef>
          </c:val>
        </c:ser>
        <c:dLbls>
          <c:showLegendKey val="0"/>
          <c:showVal val="0"/>
          <c:showCatName val="0"/>
          <c:showSerName val="0"/>
          <c:showPercent val="0"/>
          <c:showBubbleSize val="0"/>
        </c:dLbls>
        <c:gapWidth val="227"/>
        <c:overlap val="-48"/>
        <c:axId val="714334604"/>
        <c:axId val="333208853"/>
      </c:barChart>
      <c:catAx>
        <c:axId val="714334604"/>
        <c:scaling>
          <c:orientation val="minMax"/>
        </c:scaling>
        <c:delete val="0"/>
        <c:axPos val="l"/>
        <c:numFmt formatCode="General" sourceLinked="0"/>
        <c:majorTickMark val="none"/>
        <c:minorTickMark val="none"/>
        <c:tickLblPos val="nextTo"/>
        <c:spPr>
          <a:noFill/>
          <a:ln w="19050" cap="flat" cmpd="sng" algn="ctr">
            <a:solidFill>
              <a:srgbClr val="BFBFBF">
                <a:lumMod val="25000"/>
                <a:lumOff val="75000"/>
              </a:srgbClr>
            </a:solidFill>
            <a:round/>
          </a:ln>
          <a:effectLst/>
        </c:spPr>
        <c:txPr>
          <a:bodyPr rot="-6000000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333208853"/>
        <c:crosses val="autoZero"/>
        <c:auto val="1"/>
        <c:lblAlgn val="ctr"/>
        <c:lblOffset val="100"/>
        <c:noMultiLvlLbl val="0"/>
      </c:catAx>
      <c:valAx>
        <c:axId val="333208853"/>
        <c:scaling>
          <c:orientation val="minMax"/>
        </c:scaling>
        <c:delete val="0"/>
        <c:axPos val="b"/>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1800" b="0" i="0" u="none" strike="noStrike" kern="1200" baseline="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crossAx val="714334604"/>
        <c:crosses val="autoZero"/>
        <c:crossBetween val="between"/>
      </c:valAx>
      <c:spPr>
        <a:noFill/>
        <a:ln>
          <a:noFill/>
        </a:ln>
        <a:effectLst/>
      </c:spPr>
    </c:plotArea>
    <c:plotVisOnly val="1"/>
    <c:dispBlanksAs val="gap"/>
    <c:showDLblsOverMax val="0"/>
  </c:chart>
  <c:spPr>
    <a:solidFill>
      <a:srgbClr val="FFFFFF"/>
    </a:solidFill>
    <a:ln w="9525" cap="flat" cmpd="sng" algn="ctr">
      <a:solidFill>
        <a:schemeClr val="tx2"/>
      </a:solidFill>
      <a:round/>
    </a:ln>
    <a:effectLst/>
  </c:spPr>
  <c:txPr>
    <a:bodyPr/>
    <a:lstStyle/>
    <a:p>
      <a:pPr>
        <a:defRPr lang="en-US" sz="1800">
          <a:solidFill>
            <a:schemeClr val="tx1"/>
          </a:solidFill>
          <a:latin typeface="Arial Narrow" panose="020B0606020202030204" charset="0"/>
          <a:ea typeface="Arial Narrow" panose="020B0606020202030204" charset="0"/>
          <a:cs typeface="Arial Narrow" panose="020B0606020202030204" charset="0"/>
          <a:sym typeface="Arial Narrow" panose="020B060602020203020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rgbClr val="5B9BD5"/>
  <a:srgbClr val="ED7D31"/>
  <a:srgbClr val="A5A5A5"/>
  <a:srgbClr val="FFC000"/>
  <a:srgbClr val="4472C4"/>
  <a:srgbClr val="70AD47"/>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7">
  <cs:axisTitle>
    <cs:lnRef idx="0"/>
    <cs:fillRef idx="0"/>
    <cs:effectRef idx="0"/>
    <cs:fontRef idx="minor">
      <a:srgbClr val="595959">
        <a:lumMod val="65000"/>
        <a:lumOff val="35000"/>
      </a:srgbClr>
    </cs:fontRef>
    <cs:defRPr sz="900" b="1" kern="1200"/>
  </cs:axisTitle>
  <cs:categoryAxis>
    <cs:lnRef idx="0"/>
    <cs:fillRef idx="0"/>
    <cs:effectRef idx="0"/>
    <cs:fontRef idx="minor">
      <a:srgbClr val="595959">
        <a:lumMod val="65000"/>
        <a:lumOff val="35000"/>
      </a:srgbClr>
    </cs:fontRef>
    <cs:spPr>
      <a:ln w="19050" cap="flat" cmpd="sng" algn="ctr">
        <a:solidFill>
          <a:srgbClr val="BFBFBF">
            <a:lumMod val="25000"/>
            <a:lumOff val="75000"/>
          </a:srgbClr>
        </a:solidFill>
        <a:round/>
      </a:ln>
    </cs:spPr>
    <cs:defRPr sz="900" kern="1200"/>
  </cs:categoryAxis>
  <cs:chartArea mods="allowNoFillOverride allowNoLineOverride">
    <cs:lnRef idx="0"/>
    <cs:fillRef idx="0"/>
    <cs:effectRef idx="0"/>
    <cs:fontRef idx="minor">
      <a:srgbClr val="000000"/>
    </cs:fontRef>
    <cs:spPr>
      <a:solidFill>
        <a:srgbClr val="FFFFFF"/>
      </a:solidFill>
      <a:ln w="9525" cap="flat" cmpd="sng" algn="ctr">
        <a:solidFill>
          <a:srgbClr val="D9D9D9">
            <a:lumMod val="15000"/>
            <a:lumOff val="85000"/>
          </a:srgbClr>
        </a:solidFill>
        <a:round/>
      </a:ln>
    </cs:spPr>
    <cs:defRPr sz="900" kern="1200"/>
  </cs:chartArea>
  <cs:dataLabel>
    <cs:lnRef idx="0"/>
    <cs:fillRef idx="0"/>
    <cs:effectRef idx="0"/>
    <cs:fontRef idx="minor">
      <a:srgbClr val="404040">
        <a:lumMod val="75000"/>
        <a:lumOff val="25000"/>
      </a:srgbClr>
    </cs:fontRef>
    <cs:defRPr sz="900" kern="1200"/>
  </cs:dataLabel>
  <cs:dataLabelCallout>
    <cs:lnRef idx="0"/>
    <cs:fillRef idx="0"/>
    <cs:effectRef idx="0"/>
    <cs:fontRef idx="minor">
      <a:srgbClr val="595959">
        <a:lumMod val="65000"/>
        <a:lumOff val="35000"/>
      </a:srgbClr>
    </cs:fontRef>
    <cs:spPr>
      <a:solidFill>
        <a:srgbClr val="FFFFFF"/>
      </a:solidFill>
      <a:ln>
        <a:solidFill>
          <a:srgbClr val="BFBFBF">
            <a:lumMod val="25000"/>
            <a:lumOff val="75000"/>
          </a:srgb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rgbClr val="000000"/>
    </cs:fontRef>
    <cs:spPr>
      <a:pattFill prst="narVert">
        <a:fgClr>
          <a:srgbClr val="FFFFFF"/>
        </a:fgClr>
        <a:bgClr>
          <a:srgbClr val="FFFFFF">
            <a:lumMod val="20000"/>
            <a:lumOff val="80000"/>
          </a:srgbClr>
        </a:bgClr>
      </a:pattFill>
      <a:effectLst>
        <a:innerShdw blurRad="114300">
          <a:srgbClr val="FFFFFF"/>
        </a:innerShdw>
      </a:effectLst>
    </cs:spPr>
  </cs:dataPoint>
  <cs:dataPoint3D>
    <cs:lnRef idx="0"/>
    <cs:fillRef idx="0">
      <cs:styleClr val="auto"/>
    </cs:fillRef>
    <cs:effectRef idx="0"/>
    <cs:fontRef idx="minor">
      <a:srgbClr val="000000"/>
    </cs:fontRef>
    <cs:spPr>
      <a:pattFill prst="narVert">
        <a:fgClr>
          <a:srgbClr val="FFFFFF"/>
        </a:fgClr>
        <a:bgClr>
          <a:srgbClr val="FFFFFF">
            <a:lumMod val="20000"/>
            <a:lumOff val="80000"/>
          </a:srgbClr>
        </a:bgClr>
      </a:pattFill>
      <a:effectLst>
        <a:innerShdw blurRad="114300">
          <a:srgbClr val="FFFFFF"/>
        </a:innerShdw>
      </a:effectLst>
    </cs:spPr>
  </cs:dataPoint3D>
  <cs:dataPointLine>
    <cs:lnRef idx="0">
      <cs:styleClr val="auto"/>
    </cs:lnRef>
    <cs:fillRef idx="0"/>
    <cs:effectRef idx="0"/>
    <cs:fontRef idx="minor">
      <a:srgbClr val="000000"/>
    </cs:fontRef>
    <cs:spPr>
      <a:ln w="28575" cap="rnd">
        <a:solidFill>
          <a:srgbClr val="FFFFFF"/>
        </a:solidFill>
        <a:round/>
      </a:ln>
    </cs:spPr>
  </cs:dataPointLine>
  <cs:dataPointMarker>
    <cs:lnRef idx="0"/>
    <cs:fillRef idx="0">
      <cs:styleClr val="auto"/>
    </cs:fillRef>
    <cs:effectRef idx="0"/>
    <cs:fontRef idx="minor">
      <a:srgbClr val="000000"/>
    </cs:fontRef>
    <cs:spPr>
      <a:solidFill>
        <a:srgbClr val="FFFFFF"/>
      </a:solidFill>
    </cs:spPr>
  </cs:dataPointMarker>
  <cs:dataPointMarkerLayout symbol="circle" size="6"/>
  <cs:dataPointWireframe>
    <cs:lnRef idx="0">
      <cs:styleClr val="auto"/>
    </cs:lnRef>
    <cs:fillRef idx="0"/>
    <cs:effectRef idx="0"/>
    <cs:fontRef idx="minor">
      <a:srgbClr val="000000"/>
    </cs:fontRef>
    <cs:spPr>
      <a:ln w="9525" cap="rnd">
        <a:solidFill>
          <a:srgbClr val="FFFFFF"/>
        </a:solidFill>
        <a:round/>
      </a:ln>
    </cs:spPr>
  </cs:dataPointWireframe>
  <cs:dataTable>
    <cs:lnRef idx="0"/>
    <cs:fillRef idx="0"/>
    <cs:effectRef idx="0"/>
    <cs:fontRef idx="minor">
      <a:srgbClr val="595959">
        <a:lumMod val="65000"/>
        <a:lumOff val="35000"/>
      </a:srgbClr>
    </cs:fontRef>
    <cs:spPr>
      <a:ln w="9525">
        <a:solidFill>
          <a:srgbClr val="D9D9D9">
            <a:lumMod val="15000"/>
            <a:lumOff val="85000"/>
          </a:srgbClr>
        </a:solidFill>
      </a:ln>
    </cs:spPr>
    <cs:defRPr sz="900" kern="1200"/>
  </cs:dataTable>
  <cs:downBar>
    <cs:lnRef idx="0"/>
    <cs:fillRef idx="0"/>
    <cs:effectRef idx="0"/>
    <cs:fontRef idx="minor">
      <a:srgbClr val="000000"/>
    </cs:fontRef>
    <cs:spPr>
      <a:solidFill>
        <a:srgbClr val="404040">
          <a:lumMod val="75000"/>
          <a:lumOff val="25000"/>
        </a:srgbClr>
      </a:solidFill>
      <a:ln w="9525">
        <a:solidFill>
          <a:srgbClr val="808080">
            <a:lumMod val="50000"/>
            <a:lumOff val="50000"/>
          </a:srgbClr>
        </a:solidFill>
      </a:ln>
    </cs:spPr>
  </cs:downBar>
  <cs:dropLine>
    <cs:lnRef idx="0"/>
    <cs:fillRef idx="0"/>
    <cs:effectRef idx="0"/>
    <cs:fontRef idx="minor">
      <a:srgbClr val="000000"/>
    </cs:fontRef>
    <cs:spPr>
      <a:ln w="9525">
        <a:solidFill>
          <a:srgbClr val="A6A6A6">
            <a:lumMod val="35000"/>
            <a:lumOff val="65000"/>
          </a:srgbClr>
        </a:solidFill>
        <a:round/>
      </a:ln>
    </cs:spPr>
  </cs:dropLine>
  <cs:errorBar>
    <cs:lnRef idx="0"/>
    <cs:fillRef idx="0"/>
    <cs:effectRef idx="0"/>
    <cs:fontRef idx="minor">
      <a:srgbClr val="000000"/>
    </cs:fontRef>
    <cs:spPr>
      <a:ln w="9525">
        <a:solidFill>
          <a:srgbClr val="808080">
            <a:lumMod val="50000"/>
            <a:lumOff val="50000"/>
          </a:srgbClr>
        </a:solidFill>
        <a:round/>
      </a:ln>
    </cs:spPr>
  </cs:errorBar>
  <cs:floor>
    <cs:lnRef idx="0"/>
    <cs:fillRef idx="0"/>
    <cs:effectRef idx="0"/>
    <cs:fontRef idx="minor">
      <a:srgbClr val="000000"/>
    </cs:fontRef>
  </cs:floor>
  <cs:gridlineMajor>
    <cs:lnRef idx="0"/>
    <cs:fillRef idx="0"/>
    <cs:effectRef idx="0"/>
    <cs:fontRef idx="minor">
      <a:srgbClr val="000000"/>
    </cs:fontRef>
    <cs:spPr>
      <a:ln>
        <a:solidFill>
          <a:srgbClr val="D9D9D9">
            <a:lumMod val="15000"/>
            <a:lumOff val="85000"/>
          </a:srgbClr>
        </a:solidFill>
      </a:ln>
    </cs:spPr>
  </cs:gridlineMajor>
  <cs:gridlineMinor>
    <cs:lnRef idx="0"/>
    <cs:fillRef idx="0"/>
    <cs:effectRef idx="0"/>
    <cs:fontRef idx="minor">
      <a:srgbClr val="000000"/>
    </cs:fontRef>
    <cs:spPr>
      <a:ln>
        <a:solidFill>
          <a:srgbClr val="F2F2F2">
            <a:lumMod val="5000"/>
            <a:lumOff val="95000"/>
          </a:srgbClr>
        </a:solidFill>
      </a:ln>
    </cs:spPr>
  </cs:gridlineMinor>
  <cs:hiLoLine>
    <cs:lnRef idx="0"/>
    <cs:fillRef idx="0"/>
    <cs:effectRef idx="0"/>
    <cs:fontRef idx="minor">
      <a:srgbClr val="000000"/>
    </cs:fontRef>
    <cs:spPr>
      <a:ln w="9525">
        <a:solidFill>
          <a:srgbClr val="A6A6A6">
            <a:lumMod val="35000"/>
            <a:lumOff val="65000"/>
          </a:srgbClr>
        </a:solidFill>
        <a:round/>
      </a:ln>
    </cs:spPr>
  </cs:hiLoLine>
  <cs:leaderLine>
    <cs:lnRef idx="0"/>
    <cs:fillRef idx="0"/>
    <cs:effectRef idx="0"/>
    <cs:fontRef idx="minor">
      <a:srgbClr val="000000"/>
    </cs:fontRef>
    <cs:spPr>
      <a:ln w="9525">
        <a:solidFill>
          <a:srgbClr val="A6A6A6">
            <a:lumMod val="35000"/>
            <a:lumOff val="65000"/>
          </a:srgbClr>
        </a:solidFill>
      </a:ln>
    </cs:spPr>
  </cs:leaderLine>
  <cs:legend>
    <cs:lnRef idx="0"/>
    <cs:fillRef idx="0"/>
    <cs:effectRef idx="0"/>
    <cs:fontRef idx="minor">
      <a:srgbClr val="595959">
        <a:lumMod val="65000"/>
        <a:lumOff val="35000"/>
      </a:srgbClr>
    </cs:fontRef>
    <cs:defRPr sz="900" kern="1200"/>
  </cs:legend>
  <cs:plotArea mods="allowNoFillOverride allowNoLineOverride">
    <cs:lnRef idx="0"/>
    <cs:fillRef idx="0"/>
    <cs:effectRef idx="0"/>
    <cs:fontRef idx="minor">
      <a:srgbClr val="000000"/>
    </cs:fontRef>
  </cs:plotArea>
  <cs:plotArea3D mods="allowNoFillOverride allowNoLineOverride">
    <cs:lnRef idx="0"/>
    <cs:fillRef idx="0"/>
    <cs:effectRef idx="0"/>
    <cs:fontRef idx="minor">
      <a:srgbClr val="000000"/>
    </cs:fontRef>
  </cs:plotArea3D>
  <cs:seriesAxis>
    <cs:lnRef idx="0"/>
    <cs:fillRef idx="0"/>
    <cs:effectRef idx="0"/>
    <cs:fontRef idx="minor">
      <a:srgbClr val="595959">
        <a:lumMod val="65000"/>
        <a:lumOff val="35000"/>
      </a:srgbClr>
    </cs:fontRef>
    <cs:defRPr sz="900" kern="1200"/>
  </cs:seriesAxis>
  <cs:seriesLine>
    <cs:lnRef idx="0"/>
    <cs:fillRef idx="0"/>
    <cs:effectRef idx="0"/>
    <cs:fontRef idx="minor">
      <a:srgbClr val="000000"/>
    </cs:fontRef>
    <cs:spPr>
      <a:ln w="9525">
        <a:solidFill>
          <a:srgbClr val="A6A6A6">
            <a:lumMod val="35000"/>
            <a:lumOff val="65000"/>
          </a:srgbClr>
        </a:solidFill>
        <a:round/>
      </a:ln>
    </cs:spPr>
  </cs:seriesLine>
  <cs:title>
    <cs:lnRef idx="0"/>
    <cs:fillRef idx="0"/>
    <cs:effectRef idx="0"/>
    <cs:fontRef idx="minor">
      <a:srgbClr val="808080">
        <a:lumMod val="50000"/>
        <a:lumOff val="50000"/>
      </a:srgbClr>
    </cs:fontRef>
    <cs:defRPr sz="1800" b="1" kern="1200" cap="all" spc="150" baseline="0"/>
  </cs:title>
  <cs:trendline>
    <cs:lnRef idx="0">
      <cs:styleClr val="auto"/>
    </cs:lnRef>
    <cs:fillRef idx="0"/>
    <cs:effectRef idx="0"/>
    <cs:fontRef idx="minor">
      <a:srgbClr val="000000"/>
    </cs:fontRef>
    <cs:spPr>
      <a:ln w="19050" cap="rnd">
        <a:solidFill>
          <a:srgbClr val="FFFFFF"/>
        </a:solidFill>
      </a:ln>
    </cs:spPr>
  </cs:trendline>
  <cs:trendlineLabel>
    <cs:lnRef idx="0"/>
    <cs:fillRef idx="0"/>
    <cs:effectRef idx="0"/>
    <cs:fontRef idx="minor">
      <a:srgbClr val="595959">
        <a:lumMod val="65000"/>
        <a:lumOff val="35000"/>
      </a:srgbClr>
    </cs:fontRef>
    <cs:defRPr sz="900" kern="1200"/>
  </cs:trendlineLabel>
  <cs:upBar>
    <cs:lnRef idx="0"/>
    <cs:fillRef idx="0"/>
    <cs:effectRef idx="0"/>
    <cs:fontRef idx="minor">
      <a:srgbClr val="000000"/>
    </cs:fontRef>
    <cs:spPr>
      <a:solidFill>
        <a:srgbClr val="FFFFFF"/>
      </a:solidFill>
      <a:ln w="9525">
        <a:solidFill>
          <a:srgbClr val="808080">
            <a:lumMod val="50000"/>
            <a:lumOff val="50000"/>
          </a:srgbClr>
        </a:solidFill>
      </a:ln>
    </cs:spPr>
  </cs:upBar>
  <cs:valueAxis>
    <cs:lnRef idx="0"/>
    <cs:fillRef idx="0"/>
    <cs:effectRef idx="0"/>
    <cs:fontRef idx="minor">
      <a:srgbClr val="595959">
        <a:lumMod val="65000"/>
        <a:lumOff val="35000"/>
      </a:srgbClr>
    </cs:fontRef>
    <cs:defRPr sz="900" kern="1200"/>
  </cs:valueAxis>
  <cs:wall>
    <cs:lnRef idx="0"/>
    <cs:fillRef idx="0"/>
    <cs:effectRef idx="0"/>
    <cs:fontRef idx="minor">
      <a:srgbClr val="000000"/>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58F94C2-4E07-4B4F-99CB-C051EC9FDCEE}" type="doc">
      <dgm:prSet loTypeId="hierarchy" loCatId="hierarchy" qsTypeId="urn:microsoft.com/office/officeart/2005/8/quickstyle/simple1" qsCatId="simple" csTypeId="urn:microsoft.com/office/officeart/2005/8/colors/accent1_2" csCatId="accent1" phldr="1"/>
      <dgm:spPr/>
      <dgm:t>
        <a:bodyPr/>
        <a:lstStyle/>
        <a:p>
          <a:endParaRPr lang="en-US"/>
        </a:p>
      </dgm:t>
    </dgm:pt>
    <dgm:pt modelId="{C967054E-3D7D-4AA0-9AFD-9E0AC994D5B6}">
      <dgm:prSet phldr="0" custT="1"/>
      <dgm:spPr>
        <a:solidFill>
          <a:schemeClr val="accent5">
            <a:lumMod val="40000"/>
            <a:lumOff val="60000"/>
          </a:schemeClr>
        </a:solidFill>
      </dgm:spPr>
      <dgm:t>
        <a:bodyPr vert="horz" wrap="square"/>
        <a:p>
          <a:pPr algn="l">
            <a:lnSpc>
              <a:spcPct val="100000"/>
            </a:lnSpc>
            <a:spcBef>
              <a:spcPct val="0"/>
            </a:spcBef>
            <a:spcAft>
              <a:spcPct val="35000"/>
            </a:spcAft>
          </a:pPr>
          <a:r>
            <a:rPr lang="en-US" sz="2000" dirty="0">
              <a:latin typeface="Arial Narrow" panose="020B0606020202030204" charset="0"/>
              <a:cs typeface="Arial Narrow" panose="020B0606020202030204" charset="0"/>
              <a:sym typeface="+mn-ea"/>
            </a:rPr>
            <a:t>Unregistered camps are overcrowded, poorly administered and deficient in supplies, worsening refugee circumstances. </a:t>
          </a:r>
          <a:r>
            <a:rPr lang="en-US" sz="2000" dirty="0">
              <a:latin typeface="Arial Narrow" panose="020B0606020202030204" charset="0"/>
              <a:cs typeface="Arial Narrow" panose="020B0606020202030204" charset="0"/>
              <a:sym typeface="+mn-ea"/>
            </a:rPr>
            <a:t/>
          </a:r>
          <a:endParaRPr lang="en-US" sz="2000" dirty="0">
            <a:latin typeface="Arial Narrow" panose="020B0606020202030204" charset="0"/>
            <a:cs typeface="Arial Narrow" panose="020B0606020202030204" charset="0"/>
            <a:sym typeface="+mn-ea"/>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Water, sanitation, and hygiene (WASH) facilities are scarce .</a:t>
          </a: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 </a:t>
          </a: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Unreliable and filthy water, especially from shallow tube-wells, causes health problems, causing waterborne infections.</a:t>
          </a: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dgm:t>
    </dgm:pt>
    <dgm:pt modelId="{38AA52BD-A7E6-4520-A04E-5D68E711FCD7}" cxnId="{B8A63724-10A7-4EDE-AAAB-1FB16C84B7F5}" type="parTrans">
      <dgm:prSet/>
      <dgm:spPr/>
      <dgm:t>
        <a:bodyPr/>
        <a:lstStyle/>
        <a:p>
          <a:endParaRPr lang="en-US"/>
        </a:p>
      </dgm:t>
    </dgm:pt>
    <dgm:pt modelId="{0E794E80-F965-43D6-A4C7-E3A5F88BCCA0}" cxnId="{B8A63724-10A7-4EDE-AAAB-1FB16C84B7F5}" type="sibTrans">
      <dgm:prSet/>
      <dgm:spPr/>
      <dgm:t>
        <a:bodyPr/>
        <a:lstStyle/>
        <a:p>
          <a:endParaRPr lang="en-US"/>
        </a:p>
      </dgm:t>
    </dgm:pt>
    <dgm:pt modelId="{98764AD3-3365-41C6-9AEE-99F6905BDCDD}">
      <dgm:prSet phldr="0" custT="1"/>
      <dgm:spPr>
        <a:solidFill>
          <a:schemeClr val="accent5">
            <a:lumMod val="40000"/>
            <a:lumOff val="60000"/>
          </a:schemeClr>
        </a:solidFill>
      </dgm:spPr>
      <dgm:t>
        <a:bodyPr vert="horz" wrap="square"/>
        <a:p>
          <a:pPr algn="l">
            <a:lnSpc>
              <a:spcPct val="100000"/>
            </a:lnSpc>
            <a:spcBef>
              <a:spcPct val="0"/>
            </a:spcBef>
            <a:spcAft>
              <a:spcPct val="35000"/>
            </a:spcAft>
          </a:pPr>
          <a:r>
            <a:rPr lang="en-US" sz="2000" dirty="0">
              <a:latin typeface="Arial Narrow" panose="020B0606020202030204" charset="0"/>
              <a:cs typeface="Arial Narrow" panose="020B0606020202030204" charset="0"/>
            </a:rPr>
            <a:t>Camp latrines propagate diseases. Poorly maintained or missing bathroom facilities make open defecation dangerous, especially for women and children. </a:t>
          </a: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Lack of solid waste collection facilities causes unrestricted dumping, harming water sources and public health.</a:t>
          </a:r>
          <a:r>
            <a:rPr sz="2000">
              <a:latin typeface="Arial Narrow" panose="020B0606020202030204" charset="0"/>
              <a:cs typeface="Arial Narrow" panose="020B0606020202030204" charset="0"/>
            </a:rPr>
            <a:t/>
          </a:r>
          <a:endParaRPr sz="2000">
            <a:latin typeface="Arial Narrow" panose="020B0606020202030204" charset="0"/>
            <a:cs typeface="Arial Narrow" panose="020B0606020202030204" charset="0"/>
          </a:endParaRPr>
        </a:p>
      </dgm:t>
    </dgm:pt>
    <dgm:pt modelId="{62904339-AC38-4A3F-9A53-2D757790005D}" cxnId="{D72A70EF-0C59-44E4-A604-1183FFDEB063}" type="parTrans">
      <dgm:prSet/>
      <dgm:spPr/>
      <dgm:t>
        <a:bodyPr/>
        <a:lstStyle/>
        <a:p>
          <a:endParaRPr lang="en-US"/>
        </a:p>
      </dgm:t>
    </dgm:pt>
    <dgm:pt modelId="{04A40C8F-60E4-48CB-9C4A-64BFA4E7723B}" cxnId="{D72A70EF-0C59-44E4-A604-1183FFDEB063}" type="sibTrans">
      <dgm:prSet/>
      <dgm:spPr/>
      <dgm:t>
        <a:bodyPr/>
        <a:lstStyle/>
        <a:p>
          <a:endParaRPr lang="en-US"/>
        </a:p>
      </dgm:t>
    </dgm:pt>
    <dgm:pt modelId="{AE082431-C18C-493A-956B-7F94D94D62F5}" type="pres">
      <dgm:prSet presAssocID="{F58F94C2-4E07-4B4F-99CB-C051EC9FDCEE}" presName="hierChild1" presStyleCnt="0">
        <dgm:presLayoutVars>
          <dgm:chPref val="1"/>
          <dgm:dir/>
          <dgm:animOne val="branch"/>
          <dgm:animLvl val="lvl"/>
          <dgm:resizeHandles/>
        </dgm:presLayoutVars>
      </dgm:prSet>
      <dgm:spPr/>
    </dgm:pt>
    <dgm:pt modelId="{46C68E46-E66D-4F98-9FAA-063A9AEE614B}" type="pres">
      <dgm:prSet presAssocID="{C967054E-3D7D-4AA0-9AFD-9E0AC994D5B6}" presName="hierRoot1" presStyleCnt="0"/>
      <dgm:spPr/>
    </dgm:pt>
    <dgm:pt modelId="{F46CC5E5-26C3-4921-AEFD-39A457AE964C}" type="pres">
      <dgm:prSet presAssocID="{C967054E-3D7D-4AA0-9AFD-9E0AC994D5B6}" presName="composite" presStyleCnt="0"/>
      <dgm:spPr/>
    </dgm:pt>
    <dgm:pt modelId="{B2B8F54C-FCFD-4D6B-A8C7-E216F96D4832}" type="pres">
      <dgm:prSet presAssocID="{C967054E-3D7D-4AA0-9AFD-9E0AC994D5B6}" presName="background" presStyleLbl="node0" presStyleIdx="0" presStyleCnt="2"/>
      <dgm:spPr/>
    </dgm:pt>
    <dgm:pt modelId="{06C27A3A-C21E-4231-83D9-724762A430FB}" type="pres">
      <dgm:prSet presAssocID="{C967054E-3D7D-4AA0-9AFD-9E0AC994D5B6}" presName="text" presStyleLbl="fgAcc0" presStyleIdx="0" presStyleCnt="2" custScaleX="163806" custScaleY="227128" custLinFactNeighborX="-6133">
        <dgm:presLayoutVars>
          <dgm:chPref val="3"/>
        </dgm:presLayoutVars>
      </dgm:prSet>
      <dgm:spPr/>
    </dgm:pt>
    <dgm:pt modelId="{B5AD1AD2-019A-48A0-A453-16BDC0C82976}" type="pres">
      <dgm:prSet presAssocID="{C967054E-3D7D-4AA0-9AFD-9E0AC994D5B6}" presName="hierChild2" presStyleCnt="0"/>
      <dgm:spPr/>
    </dgm:pt>
    <dgm:pt modelId="{7FF1514D-13F6-45A3-A802-28E0E07AFEB8}" type="pres">
      <dgm:prSet presAssocID="{98764AD3-3365-41C6-9AEE-99F6905BDCDD}" presName="hierRoot1" presStyleCnt="0"/>
      <dgm:spPr/>
    </dgm:pt>
    <dgm:pt modelId="{1DD8EE72-91F2-4566-B69E-B0A0B5770ECD}" type="pres">
      <dgm:prSet presAssocID="{98764AD3-3365-41C6-9AEE-99F6905BDCDD}" presName="composite" presStyleCnt="0"/>
      <dgm:spPr/>
    </dgm:pt>
    <dgm:pt modelId="{ABD5F005-8DAC-4BF1-A975-FDFAF0D679EB}" type="pres">
      <dgm:prSet presAssocID="{98764AD3-3365-41C6-9AEE-99F6905BDCDD}" presName="background" presStyleLbl="node0" presStyleIdx="1" presStyleCnt="2"/>
      <dgm:spPr/>
    </dgm:pt>
    <dgm:pt modelId="{75E6810B-705E-496F-AFFE-D58AADBB4DD4}" type="pres">
      <dgm:prSet presAssocID="{98764AD3-3365-41C6-9AEE-99F6905BDCDD}" presName="text" presStyleLbl="fgAcc0" presStyleIdx="1" presStyleCnt="2" custScaleX="163486" custScaleY="224678" custLinFactNeighborX="-3692" custLinFactNeighborY="-2">
        <dgm:presLayoutVars>
          <dgm:chPref val="3"/>
        </dgm:presLayoutVars>
      </dgm:prSet>
      <dgm:spPr/>
    </dgm:pt>
    <dgm:pt modelId="{3196F681-D7B3-4F73-824F-0C13DE7E4801}" type="pres">
      <dgm:prSet presAssocID="{98764AD3-3365-41C6-9AEE-99F6905BDCDD}" presName="hierChild2" presStyleCnt="0"/>
      <dgm:spPr/>
    </dgm:pt>
  </dgm:ptLst>
  <dgm:cxnLst>
    <dgm:cxn modelId="{B8A63724-10A7-4EDE-AAAB-1FB16C84B7F5}" srcId="{F58F94C2-4E07-4B4F-99CB-C051EC9FDCEE}" destId="{C967054E-3D7D-4AA0-9AFD-9E0AC994D5B6}" srcOrd="0" destOrd="0" parTransId="{38AA52BD-A7E6-4520-A04E-5D68E711FCD7}" sibTransId="{0E794E80-F965-43D6-A4C7-E3A5F88BCCA0}"/>
    <dgm:cxn modelId="{D72A70EF-0C59-44E4-A604-1183FFDEB063}" srcId="{F58F94C2-4E07-4B4F-99CB-C051EC9FDCEE}" destId="{98764AD3-3365-41C6-9AEE-99F6905BDCDD}" srcOrd="1" destOrd="0" parTransId="{62904339-AC38-4A3F-9A53-2D757790005D}" sibTransId="{04A40C8F-60E4-48CB-9C4A-64BFA4E7723B}"/>
    <dgm:cxn modelId="{47AF7DFD-1790-4C08-97E9-85526984A2CE}" type="presOf" srcId="{F58F94C2-4E07-4B4F-99CB-C051EC9FDCEE}" destId="{AE082431-C18C-493A-956B-7F94D94D62F5}" srcOrd="0" destOrd="0" presId="urn:microsoft.com/office/officeart/2005/8/layout/hierarchy1"/>
    <dgm:cxn modelId="{7459CDF0-1D6E-4EFD-B070-A3904354260D}" type="presParOf" srcId="{AE082431-C18C-493A-956B-7F94D94D62F5}" destId="{46C68E46-E66D-4F98-9FAA-063A9AEE614B}" srcOrd="0" destOrd="0" presId="urn:microsoft.com/office/officeart/2005/8/layout/hierarchy1"/>
    <dgm:cxn modelId="{BE140EB1-C96F-4CBD-838A-3B2FF7A20169}" type="presParOf" srcId="{46C68E46-E66D-4F98-9FAA-063A9AEE614B}" destId="{F46CC5E5-26C3-4921-AEFD-39A457AE964C}" srcOrd="0" destOrd="0" presId="urn:microsoft.com/office/officeart/2005/8/layout/hierarchy1"/>
    <dgm:cxn modelId="{794D4302-4015-4B24-9110-FE5E0D552C0D}" type="presParOf" srcId="{F46CC5E5-26C3-4921-AEFD-39A457AE964C}" destId="{B2B8F54C-FCFD-4D6B-A8C7-E216F96D4832}" srcOrd="0" destOrd="0" presId="urn:microsoft.com/office/officeart/2005/8/layout/hierarchy1"/>
    <dgm:cxn modelId="{E93FBD5C-C95D-4EB9-9F91-4DC41550E030}" type="presParOf" srcId="{F46CC5E5-26C3-4921-AEFD-39A457AE964C}" destId="{06C27A3A-C21E-4231-83D9-724762A430FB}" srcOrd="1" destOrd="0" presId="urn:microsoft.com/office/officeart/2005/8/layout/hierarchy1"/>
    <dgm:cxn modelId="{73879F5D-A644-4C6E-BC66-B74039DCE19D}" type="presOf" srcId="{C967054E-3D7D-4AA0-9AFD-9E0AC994D5B6}" destId="{06C27A3A-C21E-4231-83D9-724762A430FB}" srcOrd="0" destOrd="0" presId="urn:microsoft.com/office/officeart/2005/8/layout/hierarchy1"/>
    <dgm:cxn modelId="{0F48424F-BAAA-47CA-84EA-1546C3B24B61}" type="presParOf" srcId="{46C68E46-E66D-4F98-9FAA-063A9AEE614B}" destId="{B5AD1AD2-019A-48A0-A453-16BDC0C82976}" srcOrd="1" destOrd="0" presId="urn:microsoft.com/office/officeart/2005/8/layout/hierarchy1"/>
    <dgm:cxn modelId="{6FB27313-F7B9-423E-B945-80B3F957732B}" type="presParOf" srcId="{AE082431-C18C-493A-956B-7F94D94D62F5}" destId="{7FF1514D-13F6-45A3-A802-28E0E07AFEB8}" srcOrd="1" destOrd="0" presId="urn:microsoft.com/office/officeart/2005/8/layout/hierarchy1"/>
    <dgm:cxn modelId="{DCB169FE-554B-43BA-8B6B-1BA82DAC3B0E}" type="presParOf" srcId="{7FF1514D-13F6-45A3-A802-28E0E07AFEB8}" destId="{1DD8EE72-91F2-4566-B69E-B0A0B5770ECD}" srcOrd="0" destOrd="1" presId="urn:microsoft.com/office/officeart/2005/8/layout/hierarchy1"/>
    <dgm:cxn modelId="{B34757C2-4A4A-4A9C-B54A-EB744401CF6A}" type="presParOf" srcId="{1DD8EE72-91F2-4566-B69E-B0A0B5770ECD}" destId="{ABD5F005-8DAC-4BF1-A975-FDFAF0D679EB}" srcOrd="0" destOrd="0" presId="urn:microsoft.com/office/officeart/2005/8/layout/hierarchy1"/>
    <dgm:cxn modelId="{FB95DBBF-37E4-4742-99CB-768233F0C2C1}" type="presParOf" srcId="{1DD8EE72-91F2-4566-B69E-B0A0B5770ECD}" destId="{75E6810B-705E-496F-AFFE-D58AADBB4DD4}" srcOrd="1" destOrd="0" presId="urn:microsoft.com/office/officeart/2005/8/layout/hierarchy1"/>
    <dgm:cxn modelId="{EAE10063-E4F2-4D70-9269-A04031C250AF}" type="presOf" srcId="{98764AD3-3365-41C6-9AEE-99F6905BDCDD}" destId="{75E6810B-705E-496F-AFFE-D58AADBB4DD4}" srcOrd="0" destOrd="0" presId="urn:microsoft.com/office/officeart/2005/8/layout/hierarchy1"/>
    <dgm:cxn modelId="{FDB15A14-4263-433C-8430-97ADAC612C56}" type="presParOf" srcId="{7FF1514D-13F6-45A3-A802-28E0E07AFEB8}" destId="{3196F681-D7B3-4F73-824F-0C13DE7E4801}" srcOrd="1" destOrd="1"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F94C2-4E07-4B4F-99CB-C051EC9FDCEE}" type="doc">
      <dgm:prSet loTypeId="hierarchy" loCatId="hierarchy" qsTypeId="urn:microsoft.com/office/officeart/2005/8/quickstyle/simple1" qsCatId="simple" csTypeId="urn:microsoft.com/office/officeart/2005/8/colors/accent1_2" csCatId="accent1" phldr="1"/>
      <dgm:spPr/>
      <dgm:t>
        <a:bodyPr/>
        <a:lstStyle/>
        <a:p>
          <a:endParaRPr lang="en-US"/>
        </a:p>
      </dgm:t>
    </dgm:pt>
    <dgm:pt modelId="{C967054E-3D7D-4AA0-9AFD-9E0AC994D5B6}">
      <dgm:prSet phldr="0" custT="1"/>
      <dgm:spPr>
        <a:solidFill>
          <a:schemeClr val="accent5">
            <a:lumMod val="40000"/>
            <a:lumOff val="60000"/>
          </a:schemeClr>
        </a:solidFill>
      </dgm:spPr>
      <dgm:t>
        <a:bodyPr vert="horz" wrap="square"/>
        <a:p>
          <a:pPr algn="l">
            <a:lnSpc>
              <a:spcPct val="100000"/>
            </a:lnSpc>
            <a:spcBef>
              <a:spcPct val="0"/>
            </a:spcBef>
            <a:spcAft>
              <a:spcPct val="35000"/>
            </a:spcAft>
          </a:pPr>
          <a:r>
            <a:rPr lang="en-US" sz="2000" dirty="0">
              <a:latin typeface="Arial Narrow" panose="020B0606020202030204" charset="0"/>
              <a:cs typeface="Arial Narrow" panose="020B0606020202030204" charset="0"/>
            </a:rPr>
            <a:t>High malnutrition rates make people more prone to deadly diseases. </a:t>
          </a: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Lack of medical care, combined by cost barriers to diagnosis and treatment, causes fitness loss, organ damage, and occasionally death.</a:t>
          </a:r>
          <a:r>
            <a:rPr sz="2000">
              <a:latin typeface="Arial Narrow" panose="020B0606020202030204" charset="0"/>
              <a:cs typeface="Arial Narrow" panose="020B0606020202030204" charset="0"/>
            </a:rPr>
            <a:t/>
          </a:r>
          <a:endParaRPr sz="2000">
            <a:latin typeface="Arial Narrow" panose="020B0606020202030204" charset="0"/>
            <a:cs typeface="Arial Narrow" panose="020B0606020202030204" charset="0"/>
          </a:endParaRPr>
        </a:p>
      </dgm:t>
    </dgm:pt>
    <dgm:pt modelId="{38AA52BD-A7E6-4520-A04E-5D68E711FCD7}" cxnId="{B58B354B-10EA-4BDB-B51B-8D8B333AD2CF}" type="parTrans">
      <dgm:prSet/>
      <dgm:spPr/>
      <dgm:t>
        <a:bodyPr/>
        <a:lstStyle/>
        <a:p>
          <a:endParaRPr lang="en-US"/>
        </a:p>
      </dgm:t>
    </dgm:pt>
    <dgm:pt modelId="{0E794E80-F965-43D6-A4C7-E3A5F88BCCA0}" cxnId="{B58B354B-10EA-4BDB-B51B-8D8B333AD2CF}" type="sibTrans">
      <dgm:prSet/>
      <dgm:spPr/>
      <dgm:t>
        <a:bodyPr/>
        <a:lstStyle/>
        <a:p>
          <a:endParaRPr lang="en-US"/>
        </a:p>
      </dgm:t>
    </dgm:pt>
    <dgm:pt modelId="{98764AD3-3365-41C6-9AEE-99F6905BDCDD}">
      <dgm:prSet phldr="0" custT="1"/>
      <dgm:spPr>
        <a:solidFill>
          <a:schemeClr val="accent5">
            <a:lumMod val="40000"/>
            <a:lumOff val="60000"/>
          </a:schemeClr>
        </a:solidFill>
      </dgm:spPr>
      <dgm:t>
        <a:bodyPr vert="horz" wrap="square" anchorCtr="0"/>
        <a:p>
          <a:pPr algn="l">
            <a:lnSpc>
              <a:spcPct val="100000"/>
            </a:lnSpc>
            <a:spcBef>
              <a:spcPct val="0"/>
            </a:spcBef>
            <a:spcAft>
              <a:spcPct val="35000"/>
            </a:spcAft>
          </a:pPr>
          <a:r>
            <a:rPr lang="en-US" sz="2000" dirty="0">
              <a:latin typeface="Arial Narrow" panose="020B0606020202030204" charset="0"/>
              <a:cs typeface="Arial Narrow" panose="020B0606020202030204" charset="0"/>
            </a:rPr>
            <a:t>Rohingya diseases limit production and increase burden for the society. </a:t>
          </a: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Diseased people become </a:t>
          </a:r>
          <a:r>
            <a:rPr lang="en-US" sz="2000" dirty="0" err="1">
              <a:latin typeface="Arial Narrow" panose="020B0606020202030204" charset="0"/>
              <a:cs typeface="Arial Narrow" panose="020B0606020202030204" charset="0"/>
            </a:rPr>
            <a:t>dependant</a:t>
          </a:r>
          <a:r>
            <a:rPr lang="en-US" sz="2000" dirty="0">
              <a:latin typeface="Arial Narrow" panose="020B0606020202030204" charset="0"/>
              <a:cs typeface="Arial Narrow" panose="020B0606020202030204" charset="0"/>
            </a:rPr>
            <a:t>, impeding communal development and national prosperity. </a:t>
          </a: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Social impact includes the ill community's incapacity to actively contribute to host country growth, increasing dependency.</a:t>
          </a:r>
          <a:r>
            <a:rPr sz="2000">
              <a:latin typeface="Arial Narrow" panose="020B0606020202030204" charset="0"/>
              <a:cs typeface="Arial Narrow" panose="020B0606020202030204" charset="0"/>
            </a:rPr>
            <a:t/>
          </a:r>
          <a:endParaRPr sz="2000">
            <a:latin typeface="Arial Narrow" panose="020B0606020202030204" charset="0"/>
            <a:cs typeface="Arial Narrow" panose="020B0606020202030204" charset="0"/>
          </a:endParaRPr>
        </a:p>
      </dgm:t>
    </dgm:pt>
    <dgm:pt modelId="{62904339-AC38-4A3F-9A53-2D757790005D}" cxnId="{37A305BC-BB88-4B2D-8F83-24DD94837E3A}" type="parTrans">
      <dgm:prSet/>
      <dgm:spPr/>
      <dgm:t>
        <a:bodyPr/>
        <a:lstStyle/>
        <a:p>
          <a:endParaRPr lang="en-US"/>
        </a:p>
      </dgm:t>
    </dgm:pt>
    <dgm:pt modelId="{04A40C8F-60E4-48CB-9C4A-64BFA4E7723B}" cxnId="{37A305BC-BB88-4B2D-8F83-24DD94837E3A}" type="sibTrans">
      <dgm:prSet/>
      <dgm:spPr/>
      <dgm:t>
        <a:bodyPr/>
        <a:lstStyle/>
        <a:p>
          <a:endParaRPr lang="en-US"/>
        </a:p>
      </dgm:t>
    </dgm:pt>
    <dgm:pt modelId="{AE082431-C18C-493A-956B-7F94D94D62F5}" type="pres">
      <dgm:prSet presAssocID="{F58F94C2-4E07-4B4F-99CB-C051EC9FDCEE}" presName="hierChild1" presStyleCnt="0">
        <dgm:presLayoutVars>
          <dgm:chPref val="1"/>
          <dgm:dir/>
          <dgm:animOne val="branch"/>
          <dgm:animLvl val="lvl"/>
          <dgm:resizeHandles/>
        </dgm:presLayoutVars>
      </dgm:prSet>
      <dgm:spPr/>
    </dgm:pt>
    <dgm:pt modelId="{46C68E46-E66D-4F98-9FAA-063A9AEE614B}" type="pres">
      <dgm:prSet presAssocID="{C967054E-3D7D-4AA0-9AFD-9E0AC994D5B6}" presName="hierRoot1" presStyleCnt="0"/>
      <dgm:spPr/>
    </dgm:pt>
    <dgm:pt modelId="{F46CC5E5-26C3-4921-AEFD-39A457AE964C}" type="pres">
      <dgm:prSet presAssocID="{C967054E-3D7D-4AA0-9AFD-9E0AC994D5B6}" presName="composite" presStyleCnt="0"/>
      <dgm:spPr/>
    </dgm:pt>
    <dgm:pt modelId="{B2B8F54C-FCFD-4D6B-A8C7-E216F96D4832}" type="pres">
      <dgm:prSet presAssocID="{C967054E-3D7D-4AA0-9AFD-9E0AC994D5B6}" presName="background" presStyleLbl="node0" presStyleIdx="0" presStyleCnt="2"/>
      <dgm:spPr/>
    </dgm:pt>
    <dgm:pt modelId="{06C27A3A-C21E-4231-83D9-724762A430FB}" type="pres">
      <dgm:prSet presAssocID="{C967054E-3D7D-4AA0-9AFD-9E0AC994D5B6}" presName="text" presStyleLbl="fgAcc0" presStyleIdx="0" presStyleCnt="2" custScaleX="114599" custScaleY="174146">
        <dgm:presLayoutVars>
          <dgm:chPref val="3"/>
        </dgm:presLayoutVars>
      </dgm:prSet>
      <dgm:spPr/>
    </dgm:pt>
    <dgm:pt modelId="{B5AD1AD2-019A-48A0-A453-16BDC0C82976}" type="pres">
      <dgm:prSet presAssocID="{C967054E-3D7D-4AA0-9AFD-9E0AC994D5B6}" presName="hierChild2" presStyleCnt="0"/>
      <dgm:spPr/>
    </dgm:pt>
    <dgm:pt modelId="{7FF1514D-13F6-45A3-A802-28E0E07AFEB8}" type="pres">
      <dgm:prSet presAssocID="{98764AD3-3365-41C6-9AEE-99F6905BDCDD}" presName="hierRoot1" presStyleCnt="0"/>
      <dgm:spPr/>
    </dgm:pt>
    <dgm:pt modelId="{1DD8EE72-91F2-4566-B69E-B0A0B5770ECD}" type="pres">
      <dgm:prSet presAssocID="{98764AD3-3365-41C6-9AEE-99F6905BDCDD}" presName="composite" presStyleCnt="0"/>
      <dgm:spPr/>
    </dgm:pt>
    <dgm:pt modelId="{ABD5F005-8DAC-4BF1-A975-FDFAF0D679EB}" type="pres">
      <dgm:prSet presAssocID="{98764AD3-3365-41C6-9AEE-99F6905BDCDD}" presName="background" presStyleLbl="node0" presStyleIdx="1" presStyleCnt="2"/>
      <dgm:spPr/>
    </dgm:pt>
    <dgm:pt modelId="{75E6810B-705E-496F-AFFE-D58AADBB4DD4}" type="pres">
      <dgm:prSet presAssocID="{98764AD3-3365-41C6-9AEE-99F6905BDCDD}" presName="text" presStyleLbl="fgAcc0" presStyleIdx="1" presStyleCnt="2" custScaleX="112738" custScaleY="172377" custLinFactNeighborX="-2870">
        <dgm:presLayoutVars>
          <dgm:chPref val="3"/>
        </dgm:presLayoutVars>
      </dgm:prSet>
      <dgm:spPr/>
    </dgm:pt>
    <dgm:pt modelId="{3196F681-D7B3-4F73-824F-0C13DE7E4801}" type="pres">
      <dgm:prSet presAssocID="{98764AD3-3365-41C6-9AEE-99F6905BDCDD}" presName="hierChild2" presStyleCnt="0"/>
      <dgm:spPr/>
    </dgm:pt>
  </dgm:ptLst>
  <dgm:cxnLst>
    <dgm:cxn modelId="{B58B354B-10EA-4BDB-B51B-8D8B333AD2CF}" srcId="{F58F94C2-4E07-4B4F-99CB-C051EC9FDCEE}" destId="{C967054E-3D7D-4AA0-9AFD-9E0AC994D5B6}" srcOrd="0" destOrd="0" parTransId="{38AA52BD-A7E6-4520-A04E-5D68E711FCD7}" sibTransId="{0E794E80-F965-43D6-A4C7-E3A5F88BCCA0}"/>
    <dgm:cxn modelId="{37A305BC-BB88-4B2D-8F83-24DD94837E3A}" srcId="{F58F94C2-4E07-4B4F-99CB-C051EC9FDCEE}" destId="{98764AD3-3365-41C6-9AEE-99F6905BDCDD}" srcOrd="1" destOrd="0" parTransId="{62904339-AC38-4A3F-9A53-2D757790005D}" sibTransId="{04A40C8F-60E4-48CB-9C4A-64BFA4E7723B}"/>
    <dgm:cxn modelId="{6FD9B4AB-F7C9-4272-89AF-8489599DA537}" type="presOf" srcId="{F58F94C2-4E07-4B4F-99CB-C051EC9FDCEE}" destId="{AE082431-C18C-493A-956B-7F94D94D62F5}" srcOrd="0" destOrd="0" presId="urn:microsoft.com/office/officeart/2005/8/layout/hierarchy1"/>
    <dgm:cxn modelId="{27564BC3-2412-4A2B-B7C3-177B43FD9E11}" type="presParOf" srcId="{AE082431-C18C-493A-956B-7F94D94D62F5}" destId="{46C68E46-E66D-4F98-9FAA-063A9AEE614B}" srcOrd="0" destOrd="0" presId="urn:microsoft.com/office/officeart/2005/8/layout/hierarchy1"/>
    <dgm:cxn modelId="{6FD1BB8A-F2D2-4AED-BB8C-DA669F0546FE}" type="presParOf" srcId="{46C68E46-E66D-4F98-9FAA-063A9AEE614B}" destId="{F46CC5E5-26C3-4921-AEFD-39A457AE964C}" srcOrd="0" destOrd="0" presId="urn:microsoft.com/office/officeart/2005/8/layout/hierarchy1"/>
    <dgm:cxn modelId="{DD8ED82D-A40F-4701-9B4C-C0272A364315}" type="presParOf" srcId="{F46CC5E5-26C3-4921-AEFD-39A457AE964C}" destId="{B2B8F54C-FCFD-4D6B-A8C7-E216F96D4832}" srcOrd="0" destOrd="0" presId="urn:microsoft.com/office/officeart/2005/8/layout/hierarchy1"/>
    <dgm:cxn modelId="{9F707DAA-7769-4D4A-943C-D81D3CC33588}" type="presParOf" srcId="{F46CC5E5-26C3-4921-AEFD-39A457AE964C}" destId="{06C27A3A-C21E-4231-83D9-724762A430FB}" srcOrd="1" destOrd="0" presId="urn:microsoft.com/office/officeart/2005/8/layout/hierarchy1"/>
    <dgm:cxn modelId="{0BAAD277-29B0-4BB2-AF7E-8E21176D2E5C}" type="presOf" srcId="{C967054E-3D7D-4AA0-9AFD-9E0AC994D5B6}" destId="{06C27A3A-C21E-4231-83D9-724762A430FB}" srcOrd="0" destOrd="0" presId="urn:microsoft.com/office/officeart/2005/8/layout/hierarchy1"/>
    <dgm:cxn modelId="{EF7EF3A4-271D-4AE3-81ED-806CBA67DD35}" type="presParOf" srcId="{46C68E46-E66D-4F98-9FAA-063A9AEE614B}" destId="{B5AD1AD2-019A-48A0-A453-16BDC0C82976}" srcOrd="1" destOrd="0" presId="urn:microsoft.com/office/officeart/2005/8/layout/hierarchy1"/>
    <dgm:cxn modelId="{D6C596C9-D9B1-4DF6-BB58-191393F10178}" type="presParOf" srcId="{AE082431-C18C-493A-956B-7F94D94D62F5}" destId="{7FF1514D-13F6-45A3-A802-28E0E07AFEB8}" srcOrd="1" destOrd="0" presId="urn:microsoft.com/office/officeart/2005/8/layout/hierarchy1"/>
    <dgm:cxn modelId="{CFB8A48D-F1E6-44DA-AEB2-BD4D8CD1074A}" type="presParOf" srcId="{7FF1514D-13F6-45A3-A802-28E0E07AFEB8}" destId="{1DD8EE72-91F2-4566-B69E-B0A0B5770ECD}" srcOrd="0" destOrd="1" presId="urn:microsoft.com/office/officeart/2005/8/layout/hierarchy1"/>
    <dgm:cxn modelId="{44BA3501-00D8-4CD6-8B19-3F8ECD7105B1}" type="presParOf" srcId="{1DD8EE72-91F2-4566-B69E-B0A0B5770ECD}" destId="{ABD5F005-8DAC-4BF1-A975-FDFAF0D679EB}" srcOrd="0" destOrd="0" presId="urn:microsoft.com/office/officeart/2005/8/layout/hierarchy1"/>
    <dgm:cxn modelId="{9D1ED026-B427-43D3-ACE4-59A835239D41}" type="presParOf" srcId="{1DD8EE72-91F2-4566-B69E-B0A0B5770ECD}" destId="{75E6810B-705E-496F-AFFE-D58AADBB4DD4}" srcOrd="1" destOrd="0" presId="urn:microsoft.com/office/officeart/2005/8/layout/hierarchy1"/>
    <dgm:cxn modelId="{EB466FCA-3444-457B-BB74-34090644430B}" type="presOf" srcId="{98764AD3-3365-41C6-9AEE-99F6905BDCDD}" destId="{75E6810B-705E-496F-AFFE-D58AADBB4DD4}" srcOrd="0" destOrd="0" presId="urn:microsoft.com/office/officeart/2005/8/layout/hierarchy1"/>
    <dgm:cxn modelId="{17BECF66-BEC2-4565-8CC6-65D43C4DE622}" type="presParOf" srcId="{7FF1514D-13F6-45A3-A802-28E0E07AFEB8}" destId="{3196F681-D7B3-4F73-824F-0C13DE7E4801}" srcOrd="1" destOrd="1"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8F94C2-4E07-4B4F-99CB-C051EC9FDCEE}" type="doc">
      <dgm:prSet loTypeId="hierarchy" loCatId="hierarchy" qsTypeId="urn:microsoft.com/office/officeart/2005/8/quickstyle/simple1" qsCatId="simple" csTypeId="urn:microsoft.com/office/officeart/2005/8/colors/accent1_2" csCatId="accent1" phldr="1"/>
      <dgm:spPr/>
      <dgm:t>
        <a:bodyPr/>
        <a:lstStyle/>
        <a:p>
          <a:endParaRPr lang="en-US"/>
        </a:p>
      </dgm:t>
    </dgm:pt>
    <dgm:pt modelId="{C967054E-3D7D-4AA0-9AFD-9E0AC994D5B6}">
      <dgm:prSet phldr="0" custT="1"/>
      <dgm:spPr>
        <a:solidFill>
          <a:schemeClr val="accent5">
            <a:lumMod val="40000"/>
            <a:lumOff val="60000"/>
          </a:schemeClr>
        </a:solidFill>
      </dgm:spPr>
      <dgm:t>
        <a:bodyPr vert="horz" wrap="square"/>
        <a:p>
          <a:pPr algn="l">
            <a:lnSpc>
              <a:spcPct val="100000"/>
            </a:lnSpc>
            <a:spcBef>
              <a:spcPct val="0"/>
            </a:spcBef>
            <a:spcAft>
              <a:spcPct val="35000"/>
            </a:spcAft>
          </a:pPr>
          <a:r>
            <a:rPr lang="en-US" sz="2000" dirty="0">
              <a:latin typeface="Arial Narrow" panose="020B0606020202030204" charset="0"/>
              <a:cs typeface="Arial Narrow" panose="020B0606020202030204" charset="0"/>
            </a:rPr>
            <a:t>Diagnosis and treatment costs put patient families in financial trouble. </a:t>
          </a: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The death of an earning member can plunge the family into hardship, requiring loans. </a:t>
          </a: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
          </a:r>
          <a:endParaRPr lang="en-US" sz="2000" dirty="0">
            <a:latin typeface="Arial Narrow" panose="020B0606020202030204" charset="0"/>
            <a:cs typeface="Arial Narrow" panose="020B0606020202030204" charset="0"/>
          </a:endParaRPr>
        </a:p>
        <a:p>
          <a:pPr algn="l">
            <a:lnSpc>
              <a:spcPct val="100000"/>
            </a:lnSpc>
            <a:spcBef>
              <a:spcPct val="0"/>
            </a:spcBef>
            <a:spcAft>
              <a:spcPct val="35000"/>
            </a:spcAft>
          </a:pPr>
          <a:r>
            <a:rPr lang="en-US" sz="2000" dirty="0">
              <a:latin typeface="Arial Narrow" panose="020B0606020202030204" charset="0"/>
              <a:cs typeface="Arial Narrow" panose="020B0606020202030204" charset="0"/>
            </a:rPr>
            <a:t>The government must spend money on refugee health and well-being.</a:t>
          </a:r>
          <a:r>
            <a:rPr sz="2000">
              <a:latin typeface="Arial Narrow" panose="020B0606020202030204" charset="0"/>
              <a:cs typeface="Arial Narrow" panose="020B0606020202030204" charset="0"/>
            </a:rPr>
            <a:t/>
          </a:r>
          <a:endParaRPr sz="2000">
            <a:latin typeface="Arial Narrow" panose="020B0606020202030204" charset="0"/>
            <a:cs typeface="Arial Narrow" panose="020B0606020202030204" charset="0"/>
          </a:endParaRPr>
        </a:p>
      </dgm:t>
    </dgm:pt>
    <dgm:pt modelId="{38AA52BD-A7E6-4520-A04E-5D68E711FCD7}" cxnId="{E83746AA-29ED-472F-B9C5-866D1A84D418}" type="parTrans">
      <dgm:prSet/>
      <dgm:spPr/>
      <dgm:t>
        <a:bodyPr/>
        <a:lstStyle/>
        <a:p>
          <a:endParaRPr lang="en-US"/>
        </a:p>
      </dgm:t>
    </dgm:pt>
    <dgm:pt modelId="{0E794E80-F965-43D6-A4C7-E3A5F88BCCA0}" cxnId="{E83746AA-29ED-472F-B9C5-866D1A84D418}" type="sibTrans">
      <dgm:prSet/>
      <dgm:spPr/>
      <dgm:t>
        <a:bodyPr/>
        <a:lstStyle/>
        <a:p>
          <a:endParaRPr lang="en-US"/>
        </a:p>
      </dgm:t>
    </dgm:pt>
    <dgm:pt modelId="{98764AD3-3365-41C6-9AEE-99F6905BDCDD}">
      <dgm:prSet phldr="0" custT="1"/>
      <dgm:spPr>
        <a:solidFill>
          <a:schemeClr val="accent5">
            <a:lumMod val="40000"/>
            <a:lumOff val="60000"/>
          </a:schemeClr>
        </a:solidFill>
      </dgm:spPr>
      <dgm:t>
        <a:bodyPr vert="horz" wrap="square"/>
        <a:p>
          <a:pPr algn="l">
            <a:lnSpc>
              <a:spcPct val="100000"/>
            </a:lnSpc>
            <a:spcBef>
              <a:spcPct val="0"/>
            </a:spcBef>
            <a:spcAft>
              <a:spcPct val="35000"/>
            </a:spcAft>
          </a:pPr>
          <a:r>
            <a:rPr lang="en-US" sz="2000" dirty="0">
              <a:latin typeface="Arial Narrow" panose="020B0606020202030204" charset="0"/>
              <a:cs typeface="Arial Narrow" panose="020B0606020202030204" charset="0"/>
              <a:sym typeface="+mn-ea"/>
            </a:rPr>
            <a:t>Though a huge number of local and global NGOs provide different services beside Bangladesh Govt.’s cordial and responsible efforts in Health Education, BCC, Food and water Supply, Medical Camp and Medicine Supports, still different C&amp;NCD are upstanding among </a:t>
          </a:r>
          <a:r>
            <a:rPr sz="2000">
              <a:latin typeface="Arial Narrow" panose="020B0606020202030204" charset="0"/>
              <a:cs typeface="Arial Narrow" panose="020B0606020202030204" charset="0"/>
              <a:sym typeface="+mn-ea"/>
            </a:rPr>
            <a:t>R</a:t>
          </a:r>
          <a:r>
            <a:rPr lang="en-US" sz="2000" dirty="0" err="1">
              <a:solidFill>
                <a:srgbClr val="000000"/>
              </a:solidFill>
              <a:latin typeface="Arial Narrow" panose="020B0606020202030204" charset="0"/>
              <a:ea typeface="Calibri" panose="020F0502020204030204" charset="0"/>
              <a:cs typeface="Arial Narrow" panose="020B0606020202030204" charset="0"/>
              <a:sym typeface="+mn-ea"/>
            </a:rPr>
            <a:t>ohingyas.</a:t>
          </a:r>
          <a:r>
            <a:rPr lang="en-US" sz="2000" dirty="0" err="1">
              <a:solidFill>
                <a:srgbClr val="000000"/>
              </a:solidFill>
              <a:latin typeface="Arial Narrow" panose="020B0606020202030204" charset="0"/>
              <a:ea typeface="Calibri" panose="020F0502020204030204" charset="0"/>
              <a:cs typeface="Arial Narrow" panose="020B0606020202030204" charset="0"/>
            </a:rPr>
            <a:t/>
          </a:r>
          <a:endParaRPr lang="en-US" sz="2000" dirty="0" err="1">
            <a:solidFill>
              <a:srgbClr val="000000"/>
            </a:solidFill>
            <a:latin typeface="Arial Narrow" panose="020B0606020202030204" charset="0"/>
            <a:ea typeface="Calibri" panose="020F0502020204030204" charset="0"/>
            <a:cs typeface="Arial Narrow" panose="020B0606020202030204" charset="0"/>
          </a:endParaRPr>
        </a:p>
      </dgm:t>
    </dgm:pt>
    <dgm:pt modelId="{62904339-AC38-4A3F-9A53-2D757790005D}" cxnId="{C50600FD-8934-4285-9CA9-97824CFE5B24}" type="parTrans">
      <dgm:prSet/>
      <dgm:spPr/>
      <dgm:t>
        <a:bodyPr/>
        <a:lstStyle/>
        <a:p>
          <a:endParaRPr lang="en-US"/>
        </a:p>
      </dgm:t>
    </dgm:pt>
    <dgm:pt modelId="{04A40C8F-60E4-48CB-9C4A-64BFA4E7723B}" cxnId="{C50600FD-8934-4285-9CA9-97824CFE5B24}" type="sibTrans">
      <dgm:prSet/>
      <dgm:spPr/>
      <dgm:t>
        <a:bodyPr/>
        <a:lstStyle/>
        <a:p>
          <a:endParaRPr lang="en-US"/>
        </a:p>
      </dgm:t>
    </dgm:pt>
    <dgm:pt modelId="{AE082431-C18C-493A-956B-7F94D94D62F5}" type="pres">
      <dgm:prSet presAssocID="{F58F94C2-4E07-4B4F-99CB-C051EC9FDCEE}" presName="hierChild1" presStyleCnt="0">
        <dgm:presLayoutVars>
          <dgm:chPref val="1"/>
          <dgm:dir/>
          <dgm:animOne val="branch"/>
          <dgm:animLvl val="lvl"/>
          <dgm:resizeHandles/>
        </dgm:presLayoutVars>
      </dgm:prSet>
      <dgm:spPr/>
    </dgm:pt>
    <dgm:pt modelId="{46C68E46-E66D-4F98-9FAA-063A9AEE614B}" type="pres">
      <dgm:prSet presAssocID="{C967054E-3D7D-4AA0-9AFD-9E0AC994D5B6}" presName="hierRoot1" presStyleCnt="0"/>
      <dgm:spPr/>
    </dgm:pt>
    <dgm:pt modelId="{F46CC5E5-26C3-4921-AEFD-39A457AE964C}" type="pres">
      <dgm:prSet presAssocID="{C967054E-3D7D-4AA0-9AFD-9E0AC994D5B6}" presName="composite" presStyleCnt="0"/>
      <dgm:spPr/>
    </dgm:pt>
    <dgm:pt modelId="{B2B8F54C-FCFD-4D6B-A8C7-E216F96D4832}" type="pres">
      <dgm:prSet presAssocID="{C967054E-3D7D-4AA0-9AFD-9E0AC994D5B6}" presName="background" presStyleLbl="node0" presStyleIdx="0" presStyleCnt="2"/>
      <dgm:spPr/>
    </dgm:pt>
    <dgm:pt modelId="{06C27A3A-C21E-4231-83D9-724762A430FB}" type="pres">
      <dgm:prSet presAssocID="{C967054E-3D7D-4AA0-9AFD-9E0AC994D5B6}" presName="text" presStyleLbl="fgAcc0" presStyleIdx="0" presStyleCnt="2" custScaleX="114238" custScaleY="176727" custLinFactNeighborX="363" custLinFactNeighborY="-168">
        <dgm:presLayoutVars>
          <dgm:chPref val="3"/>
        </dgm:presLayoutVars>
      </dgm:prSet>
      <dgm:spPr/>
    </dgm:pt>
    <dgm:pt modelId="{B5AD1AD2-019A-48A0-A453-16BDC0C82976}" type="pres">
      <dgm:prSet presAssocID="{C967054E-3D7D-4AA0-9AFD-9E0AC994D5B6}" presName="hierChild2" presStyleCnt="0"/>
      <dgm:spPr/>
    </dgm:pt>
    <dgm:pt modelId="{7FF1514D-13F6-45A3-A802-28E0E07AFEB8}" type="pres">
      <dgm:prSet presAssocID="{98764AD3-3365-41C6-9AEE-99F6905BDCDD}" presName="hierRoot1" presStyleCnt="0"/>
      <dgm:spPr/>
    </dgm:pt>
    <dgm:pt modelId="{1DD8EE72-91F2-4566-B69E-B0A0B5770ECD}" type="pres">
      <dgm:prSet presAssocID="{98764AD3-3365-41C6-9AEE-99F6905BDCDD}" presName="composite" presStyleCnt="0"/>
      <dgm:spPr/>
    </dgm:pt>
    <dgm:pt modelId="{ABD5F005-8DAC-4BF1-A975-FDFAF0D679EB}" type="pres">
      <dgm:prSet presAssocID="{98764AD3-3365-41C6-9AEE-99F6905BDCDD}" presName="background" presStyleLbl="node0" presStyleIdx="1" presStyleCnt="2"/>
      <dgm:spPr/>
    </dgm:pt>
    <dgm:pt modelId="{75E6810B-705E-496F-AFFE-D58AADBB4DD4}" type="pres">
      <dgm:prSet presAssocID="{98764AD3-3365-41C6-9AEE-99F6905BDCDD}" presName="text" presStyleLbl="fgAcc0" presStyleIdx="1" presStyleCnt="2" custScaleX="119234" custScaleY="175050" custLinFactNeighborX="-12" custLinFactNeighborY="2474">
        <dgm:presLayoutVars>
          <dgm:chPref val="3"/>
        </dgm:presLayoutVars>
      </dgm:prSet>
      <dgm:spPr/>
    </dgm:pt>
    <dgm:pt modelId="{3196F681-D7B3-4F73-824F-0C13DE7E4801}" type="pres">
      <dgm:prSet presAssocID="{98764AD3-3365-41C6-9AEE-99F6905BDCDD}" presName="hierChild2" presStyleCnt="0"/>
      <dgm:spPr/>
    </dgm:pt>
  </dgm:ptLst>
  <dgm:cxnLst>
    <dgm:cxn modelId="{E83746AA-29ED-472F-B9C5-866D1A84D418}" srcId="{F58F94C2-4E07-4B4F-99CB-C051EC9FDCEE}" destId="{C967054E-3D7D-4AA0-9AFD-9E0AC994D5B6}" srcOrd="0" destOrd="0" parTransId="{38AA52BD-A7E6-4520-A04E-5D68E711FCD7}" sibTransId="{0E794E80-F965-43D6-A4C7-E3A5F88BCCA0}"/>
    <dgm:cxn modelId="{C50600FD-8934-4285-9CA9-97824CFE5B24}" srcId="{F58F94C2-4E07-4B4F-99CB-C051EC9FDCEE}" destId="{98764AD3-3365-41C6-9AEE-99F6905BDCDD}" srcOrd="1" destOrd="0" parTransId="{62904339-AC38-4A3F-9A53-2D757790005D}" sibTransId="{04A40C8F-60E4-48CB-9C4A-64BFA4E7723B}"/>
    <dgm:cxn modelId="{4FCC7ED0-AC11-4BAC-A924-8514ED9CA326}" type="presOf" srcId="{F58F94C2-4E07-4B4F-99CB-C051EC9FDCEE}" destId="{AE082431-C18C-493A-956B-7F94D94D62F5}" srcOrd="0" destOrd="0" presId="urn:microsoft.com/office/officeart/2005/8/layout/hierarchy1"/>
    <dgm:cxn modelId="{776577AE-17EA-45F5-9A6F-C002A4923B8F}" type="presParOf" srcId="{AE082431-C18C-493A-956B-7F94D94D62F5}" destId="{46C68E46-E66D-4F98-9FAA-063A9AEE614B}" srcOrd="0" destOrd="0" presId="urn:microsoft.com/office/officeart/2005/8/layout/hierarchy1"/>
    <dgm:cxn modelId="{06E24684-0E87-4FD4-94E1-04AED7601BBC}" type="presParOf" srcId="{46C68E46-E66D-4F98-9FAA-063A9AEE614B}" destId="{F46CC5E5-26C3-4921-AEFD-39A457AE964C}" srcOrd="0" destOrd="0" presId="urn:microsoft.com/office/officeart/2005/8/layout/hierarchy1"/>
    <dgm:cxn modelId="{F70C3428-0F62-4772-BCCD-F2BB09B8345A}" type="presParOf" srcId="{F46CC5E5-26C3-4921-AEFD-39A457AE964C}" destId="{B2B8F54C-FCFD-4D6B-A8C7-E216F96D4832}" srcOrd="0" destOrd="0" presId="urn:microsoft.com/office/officeart/2005/8/layout/hierarchy1"/>
    <dgm:cxn modelId="{A3370511-04F6-4413-8EA4-729EF57491DA}" type="presParOf" srcId="{F46CC5E5-26C3-4921-AEFD-39A457AE964C}" destId="{06C27A3A-C21E-4231-83D9-724762A430FB}" srcOrd="1" destOrd="0" presId="urn:microsoft.com/office/officeart/2005/8/layout/hierarchy1"/>
    <dgm:cxn modelId="{77A719EC-DC22-4D55-B15F-0F627B35A21E}" type="presOf" srcId="{C967054E-3D7D-4AA0-9AFD-9E0AC994D5B6}" destId="{06C27A3A-C21E-4231-83D9-724762A430FB}" srcOrd="0" destOrd="0" presId="urn:microsoft.com/office/officeart/2005/8/layout/hierarchy1"/>
    <dgm:cxn modelId="{C6B1A9A0-21F7-4488-926A-A0AFCA8C4243}" type="presParOf" srcId="{46C68E46-E66D-4F98-9FAA-063A9AEE614B}" destId="{B5AD1AD2-019A-48A0-A453-16BDC0C82976}" srcOrd="1" destOrd="0" presId="urn:microsoft.com/office/officeart/2005/8/layout/hierarchy1"/>
    <dgm:cxn modelId="{1C0EE257-DC4E-405D-96E4-596BB882A3DD}" type="presParOf" srcId="{AE082431-C18C-493A-956B-7F94D94D62F5}" destId="{7FF1514D-13F6-45A3-A802-28E0E07AFEB8}" srcOrd="1" destOrd="0" presId="urn:microsoft.com/office/officeart/2005/8/layout/hierarchy1"/>
    <dgm:cxn modelId="{E9CCCC74-EB02-481B-B8E5-C8E437CA672B}" type="presParOf" srcId="{7FF1514D-13F6-45A3-A802-28E0E07AFEB8}" destId="{1DD8EE72-91F2-4566-B69E-B0A0B5770ECD}" srcOrd="0" destOrd="1" presId="urn:microsoft.com/office/officeart/2005/8/layout/hierarchy1"/>
    <dgm:cxn modelId="{3E31B885-34E3-43B5-B130-F3330235A4AD}" type="presParOf" srcId="{1DD8EE72-91F2-4566-B69E-B0A0B5770ECD}" destId="{ABD5F005-8DAC-4BF1-A975-FDFAF0D679EB}" srcOrd="0" destOrd="0" presId="urn:microsoft.com/office/officeart/2005/8/layout/hierarchy1"/>
    <dgm:cxn modelId="{66EDA048-72AD-4D6A-A9DB-6299E39B4EA4}" type="presParOf" srcId="{1DD8EE72-91F2-4566-B69E-B0A0B5770ECD}" destId="{75E6810B-705E-496F-AFFE-D58AADBB4DD4}" srcOrd="1" destOrd="0" presId="urn:microsoft.com/office/officeart/2005/8/layout/hierarchy1"/>
    <dgm:cxn modelId="{AC042BE6-B73E-40F3-9617-010648D67150}" type="presOf" srcId="{98764AD3-3365-41C6-9AEE-99F6905BDCDD}" destId="{75E6810B-705E-496F-AFFE-D58AADBB4DD4}" srcOrd="0" destOrd="0" presId="urn:microsoft.com/office/officeart/2005/8/layout/hierarchy1"/>
    <dgm:cxn modelId="{3AB68171-56A6-423A-AAAA-A10EE571B6E8}" type="presParOf" srcId="{7FF1514D-13F6-45A3-A802-28E0E07AFEB8}" destId="{3196F681-D7B3-4F73-824F-0C13DE7E4801}" srcOrd="1" destOrd="1"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984230" cy="4775835"/>
        <a:chOff x="0" y="0"/>
        <a:chExt cx="10984230" cy="4775835"/>
      </a:xfrm>
    </dsp:grpSpPr>
    <dsp:sp modelId="{B2B8F54C-FCFD-4D6B-A8C7-E216F96D4832}">
      <dsp:nvSpPr>
        <dsp:cNvPr id="3" name="Rounded Rectangle 2"/>
        <dsp:cNvSpPr/>
      </dsp:nvSpPr>
      <dsp:spPr bwMode="white">
        <a:xfrm>
          <a:off x="-186804" y="30680"/>
          <a:ext cx="4989341" cy="439296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86804" y="30680"/>
        <a:ext cx="4989341" cy="4392965"/>
      </dsp:txXfrm>
    </dsp:sp>
    <dsp:sp modelId="{06C27A3A-C21E-4231-83D9-724762A430FB}">
      <dsp:nvSpPr>
        <dsp:cNvPr id="4" name="Rounded Rectangle 3"/>
        <dsp:cNvSpPr/>
      </dsp:nvSpPr>
      <dsp:spPr bwMode="white">
        <a:xfrm>
          <a:off x="151627" y="352190"/>
          <a:ext cx="4989341" cy="4392965"/>
        </a:xfrm>
        <a:prstGeom prst="roundRect">
          <a:avLst>
            <a:gd name="adj" fmla="val 10000"/>
          </a:avLst>
        </a:prstGeom>
        <a:solidFill>
          <a:schemeClr val="accent5">
            <a:lumMod val="40000"/>
            <a:lumOff val="60000"/>
          </a:schemeClr>
        </a:solidFill>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sym typeface="+mn-ea"/>
            </a:rPr>
            <a:t>Unregistered camps are overcrowded, poorly administered and deficient in supplies, worsening refugee circumstances. </a:t>
          </a:r>
          <a:endParaRPr lang="en-US" sz="2000" dirty="0">
            <a:solidFill>
              <a:schemeClr val="dk1"/>
            </a:solidFill>
            <a:latin typeface="Arial Narrow" panose="020B0606020202030204" charset="0"/>
            <a:cs typeface="Arial Narrow" panose="020B0606020202030204" charset="0"/>
            <a:sym typeface="+mn-ea"/>
          </a:endParaRPr>
        </a:p>
        <a:p>
          <a:pPr lvl="0" algn="l">
            <a:lnSpc>
              <a:spcPct val="100000"/>
            </a:lnSpc>
            <a:spcBef>
              <a:spcPct val="0"/>
            </a:spcBef>
            <a:spcAft>
              <a:spcPct val="35000"/>
            </a:spcAft>
          </a:pP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Water, sanitation, and hygiene (WASH) facilities are scarce .</a:t>
          </a: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 </a:t>
          </a: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Unreliable and filthy water, especially from shallow tube-wells, causes health problems, causing waterborne infections.</a:t>
          </a:r>
          <a:endParaRPr lang="en-US" sz="2000" dirty="0">
            <a:solidFill>
              <a:schemeClr val="dk1"/>
            </a:solidFill>
            <a:latin typeface="Arial Narrow" panose="020B0606020202030204" charset="0"/>
            <a:cs typeface="Arial Narrow" panose="020B0606020202030204" charset="0"/>
          </a:endParaRPr>
        </a:p>
      </dsp:txBody>
      <dsp:txXfrm>
        <a:off x="151627" y="352190"/>
        <a:ext cx="4989341" cy="4392965"/>
      </dsp:txXfrm>
    </dsp:sp>
    <dsp:sp modelId="{ABD5F005-8DAC-4BF1-A975-FDFAF0D679EB}">
      <dsp:nvSpPr>
        <dsp:cNvPr id="5" name="Rounded Rectangle 4"/>
        <dsp:cNvSpPr/>
      </dsp:nvSpPr>
      <dsp:spPr bwMode="white">
        <a:xfrm>
          <a:off x="5553750" y="30641"/>
          <a:ext cx="4979594" cy="43455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5553750" y="30641"/>
        <a:ext cx="4979594" cy="4345579"/>
      </dsp:txXfrm>
    </dsp:sp>
    <dsp:sp modelId="{75E6810B-705E-496F-AFFE-D58AADBB4DD4}">
      <dsp:nvSpPr>
        <dsp:cNvPr id="6" name="Rounded Rectangle 5"/>
        <dsp:cNvSpPr/>
      </dsp:nvSpPr>
      <dsp:spPr bwMode="white">
        <a:xfrm>
          <a:off x="5892182" y="352151"/>
          <a:ext cx="4979594" cy="4345579"/>
        </a:xfrm>
        <a:prstGeom prst="roundRect">
          <a:avLst>
            <a:gd name="adj" fmla="val 10000"/>
          </a:avLst>
        </a:prstGeom>
        <a:solidFill>
          <a:schemeClr val="accent5">
            <a:lumMod val="40000"/>
            <a:lumOff val="60000"/>
          </a:schemeClr>
        </a:solidFill>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Camp latrines propagate diseases. Poorly maintained or missing bathroom facilities make open defecation dangerous, especially for women and children. </a:t>
          </a: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Lack of solid waste collection facilities causes unrestricted dumping, harming water sources and public health.</a:t>
          </a:r>
          <a:endParaRPr sz="2000">
            <a:solidFill>
              <a:schemeClr val="dk1"/>
            </a:solidFill>
            <a:latin typeface="Arial Narrow" panose="020B0606020202030204" charset="0"/>
            <a:cs typeface="Arial Narrow" panose="020B0606020202030204" charset="0"/>
          </a:endParaRPr>
        </a:p>
      </dsp:txBody>
      <dsp:txXfrm>
        <a:off x="5892182" y="352151"/>
        <a:ext cx="4979594" cy="4345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813540" cy="4805680"/>
        <a:chOff x="0" y="0"/>
        <a:chExt cx="11813540" cy="4805680"/>
      </a:xfrm>
    </dsp:grpSpPr>
    <dsp:sp modelId="{B2B8F54C-FCFD-4D6B-A8C7-E216F96D4832}">
      <dsp:nvSpPr>
        <dsp:cNvPr id="3" name="Rounded Rectangle 2"/>
        <dsp:cNvSpPr/>
      </dsp:nvSpPr>
      <dsp:spPr bwMode="white">
        <a:xfrm>
          <a:off x="736239" y="0"/>
          <a:ext cx="4546261" cy="438693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736239" y="0"/>
        <a:ext cx="4546261" cy="4386930"/>
      </dsp:txXfrm>
    </dsp:sp>
    <dsp:sp modelId="{06C27A3A-C21E-4231-83D9-724762A430FB}">
      <dsp:nvSpPr>
        <dsp:cNvPr id="4" name="Rounded Rectangle 3"/>
        <dsp:cNvSpPr/>
      </dsp:nvSpPr>
      <dsp:spPr bwMode="white">
        <a:xfrm>
          <a:off x="1177029" y="418750"/>
          <a:ext cx="4546261" cy="4386930"/>
        </a:xfrm>
        <a:prstGeom prst="roundRect">
          <a:avLst>
            <a:gd name="adj" fmla="val 10000"/>
          </a:avLst>
        </a:prstGeom>
        <a:solidFill>
          <a:schemeClr val="accent5">
            <a:lumMod val="40000"/>
            <a:lumOff val="60000"/>
          </a:schemeClr>
        </a:solidFill>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High malnutrition rates make people more prone to deadly diseases. </a:t>
          </a: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Lack of medical care, combined by cost barriers to diagnosis and treatment, causes fitness loss, organ damage, and occasionally death.</a:t>
          </a:r>
          <a:endParaRPr sz="2000">
            <a:solidFill>
              <a:schemeClr val="dk1"/>
            </a:solidFill>
            <a:latin typeface="Arial Narrow" panose="020B0606020202030204" charset="0"/>
            <a:cs typeface="Arial Narrow" panose="020B0606020202030204" charset="0"/>
          </a:endParaRPr>
        </a:p>
      </dsp:txBody>
      <dsp:txXfrm>
        <a:off x="1177029" y="418750"/>
        <a:ext cx="4546261" cy="4386930"/>
      </dsp:txXfrm>
    </dsp:sp>
    <dsp:sp modelId="{ABD5F005-8DAC-4BF1-A975-FDFAF0D679EB}">
      <dsp:nvSpPr>
        <dsp:cNvPr id="5" name="Rounded Rectangle 4"/>
        <dsp:cNvSpPr/>
      </dsp:nvSpPr>
      <dsp:spPr bwMode="white">
        <a:xfrm>
          <a:off x="6050223" y="0"/>
          <a:ext cx="4472433" cy="434236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6050223" y="0"/>
        <a:ext cx="4472433" cy="4342367"/>
      </dsp:txXfrm>
    </dsp:sp>
    <dsp:sp modelId="{75E6810B-705E-496F-AFFE-D58AADBB4DD4}">
      <dsp:nvSpPr>
        <dsp:cNvPr id="6" name="Rounded Rectangle 5"/>
        <dsp:cNvSpPr/>
      </dsp:nvSpPr>
      <dsp:spPr bwMode="white">
        <a:xfrm>
          <a:off x="6491012" y="418750"/>
          <a:ext cx="4472433" cy="4342367"/>
        </a:xfrm>
        <a:prstGeom prst="roundRect">
          <a:avLst>
            <a:gd name="adj" fmla="val 10000"/>
          </a:avLst>
        </a:prstGeom>
        <a:solidFill>
          <a:schemeClr val="accent5">
            <a:lumMod val="40000"/>
            <a:lumOff val="60000"/>
          </a:schemeClr>
        </a:solidFill>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Rohingya diseases limit production and increase burden for the society. </a:t>
          </a: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Diseased people become </a:t>
          </a:r>
          <a:r>
            <a:rPr lang="en-US" sz="2000" dirty="0" err="1">
              <a:solidFill>
                <a:schemeClr val="dk1"/>
              </a:solidFill>
              <a:latin typeface="Arial Narrow" panose="020B0606020202030204" charset="0"/>
              <a:cs typeface="Arial Narrow" panose="020B0606020202030204" charset="0"/>
            </a:rPr>
            <a:t>dependant</a:t>
          </a:r>
          <a:r>
            <a:rPr lang="en-US" sz="2000" dirty="0">
              <a:solidFill>
                <a:schemeClr val="dk1"/>
              </a:solidFill>
              <a:latin typeface="Arial Narrow" panose="020B0606020202030204" charset="0"/>
              <a:cs typeface="Arial Narrow" panose="020B0606020202030204" charset="0"/>
            </a:rPr>
            <a:t>, impeding communal development and national prosperity. </a:t>
          </a: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Social impact includes the ill community's incapacity to actively contribute to host country growth, increasing dependency.</a:t>
          </a:r>
          <a:endParaRPr sz="2000">
            <a:solidFill>
              <a:schemeClr val="dk1"/>
            </a:solidFill>
            <a:latin typeface="Arial Narrow" panose="020B0606020202030204" charset="0"/>
            <a:cs typeface="Arial Narrow" panose="020B0606020202030204" charset="0"/>
          </a:endParaRPr>
        </a:p>
      </dsp:txBody>
      <dsp:txXfrm>
        <a:off x="6491012" y="418750"/>
        <a:ext cx="4472433" cy="4342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781790" cy="4502150"/>
        <a:chOff x="0" y="0"/>
        <a:chExt cx="11781790" cy="4502150"/>
      </a:xfrm>
    </dsp:grpSpPr>
    <dsp:sp modelId="{B2B8F54C-FCFD-4D6B-A8C7-E216F96D4832}">
      <dsp:nvSpPr>
        <dsp:cNvPr id="3" name="Rounded Rectangle 2"/>
        <dsp:cNvSpPr/>
      </dsp:nvSpPr>
      <dsp:spPr bwMode="white">
        <a:xfrm>
          <a:off x="1012428" y="-3912"/>
          <a:ext cx="4189024" cy="411508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012428" y="-3912"/>
        <a:ext cx="4189024" cy="4115086"/>
      </dsp:txXfrm>
    </dsp:sp>
    <dsp:sp modelId="{06C27A3A-C21E-4231-83D9-724762A430FB}">
      <dsp:nvSpPr>
        <dsp:cNvPr id="4" name="Rounded Rectangle 3"/>
        <dsp:cNvSpPr/>
      </dsp:nvSpPr>
      <dsp:spPr bwMode="white">
        <a:xfrm>
          <a:off x="1419864" y="383153"/>
          <a:ext cx="4189024" cy="4115086"/>
        </a:xfrm>
        <a:prstGeom prst="roundRect">
          <a:avLst>
            <a:gd name="adj" fmla="val 10000"/>
          </a:avLst>
        </a:prstGeom>
        <a:solidFill>
          <a:schemeClr val="accent5">
            <a:lumMod val="40000"/>
            <a:lumOff val="60000"/>
          </a:schemeClr>
        </a:solidFill>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Diagnosis and treatment costs put patient families in financial trouble. </a:t>
          </a: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The death of an earning member can plunge the family into hardship, requiring loans. </a:t>
          </a: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endParaRPr lang="en-US" sz="2000" dirty="0">
            <a:solidFill>
              <a:schemeClr val="dk1"/>
            </a:solidFill>
            <a:latin typeface="Arial Narrow" panose="020B0606020202030204" charset="0"/>
            <a:cs typeface="Arial Narrow" panose="020B0606020202030204" charset="0"/>
          </a:endParaRPr>
        </a:p>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rPr>
            <a:t>The government must spend money on refugee health and well-being.</a:t>
          </a:r>
          <a:endParaRPr sz="2000">
            <a:solidFill>
              <a:schemeClr val="dk1"/>
            </a:solidFill>
            <a:latin typeface="Arial Narrow" panose="020B0606020202030204" charset="0"/>
            <a:cs typeface="Arial Narrow" panose="020B0606020202030204" charset="0"/>
          </a:endParaRPr>
        </a:p>
      </dsp:txBody>
      <dsp:txXfrm>
        <a:off x="1419864" y="383153"/>
        <a:ext cx="4189024" cy="4115086"/>
      </dsp:txXfrm>
    </dsp:sp>
    <dsp:sp modelId="{ABD5F005-8DAC-4BF1-A975-FDFAF0D679EB}">
      <dsp:nvSpPr>
        <dsp:cNvPr id="5" name="Rounded Rectangle 4"/>
        <dsp:cNvSpPr/>
      </dsp:nvSpPr>
      <dsp:spPr bwMode="white">
        <a:xfrm>
          <a:off x="6002573" y="39049"/>
          <a:ext cx="4372223" cy="40760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6002573" y="39049"/>
        <a:ext cx="4372223" cy="4076037"/>
      </dsp:txXfrm>
    </dsp:sp>
    <dsp:sp modelId="{75E6810B-705E-496F-AFFE-D58AADBB4DD4}">
      <dsp:nvSpPr>
        <dsp:cNvPr id="6" name="Rounded Rectangle 5"/>
        <dsp:cNvSpPr/>
      </dsp:nvSpPr>
      <dsp:spPr bwMode="white">
        <a:xfrm>
          <a:off x="6410010" y="426113"/>
          <a:ext cx="4372223" cy="4076037"/>
        </a:xfrm>
        <a:prstGeom prst="roundRect">
          <a:avLst>
            <a:gd name="adj" fmla="val 10000"/>
          </a:avLst>
        </a:prstGeom>
        <a:solidFill>
          <a:schemeClr val="accent5">
            <a:lumMod val="40000"/>
            <a:lumOff val="60000"/>
          </a:schemeClr>
        </a:solidFill>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000" dirty="0">
              <a:solidFill>
                <a:schemeClr val="dk1"/>
              </a:solidFill>
              <a:latin typeface="Arial Narrow" panose="020B0606020202030204" charset="0"/>
              <a:cs typeface="Arial Narrow" panose="020B0606020202030204" charset="0"/>
              <a:sym typeface="+mn-ea"/>
            </a:rPr>
            <a:t>Though a huge number of local and global NGOs provide different services beside Bangladesh Govt.’s cordial and responsible efforts in Health Education, BCC, Food and water Supply, Medical Camp and Medicine Supports, still different C&amp;NCD are upstanding among </a:t>
          </a:r>
          <a:r>
            <a:rPr sz="2000">
              <a:solidFill>
                <a:schemeClr val="dk1"/>
              </a:solidFill>
              <a:latin typeface="Arial Narrow" panose="020B0606020202030204" charset="0"/>
              <a:cs typeface="Arial Narrow" panose="020B0606020202030204" charset="0"/>
              <a:sym typeface="+mn-ea"/>
            </a:rPr>
            <a:t>R</a:t>
          </a:r>
          <a:r>
            <a:rPr lang="en-US" sz="2000" dirty="0" err="1">
              <a:solidFill>
                <a:srgbClr val="000000"/>
              </a:solidFill>
              <a:latin typeface="Arial Narrow" panose="020B0606020202030204" charset="0"/>
              <a:ea typeface="Calibri" panose="020F0502020204030204" charset="0"/>
              <a:cs typeface="Arial Narrow" panose="020B0606020202030204" charset="0"/>
              <a:sym typeface="+mn-ea"/>
            </a:rPr>
            <a:t>ohingyas.</a:t>
          </a:r>
          <a:endParaRPr lang="en-US" sz="2000" dirty="0" err="1">
            <a:solidFill>
              <a:srgbClr val="000000"/>
            </a:solidFill>
            <a:latin typeface="Arial Narrow" panose="020B0606020202030204" charset="0"/>
            <a:ea typeface="Calibri" panose="020F0502020204030204" charset="0"/>
            <a:cs typeface="Arial Narrow" panose="020B0606020202030204" charset="0"/>
          </a:endParaRPr>
        </a:p>
      </dsp:txBody>
      <dsp:txXfrm>
        <a:off x="6410010" y="426113"/>
        <a:ext cx="4372223" cy="40760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only key words will be applied in each slides.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5225E8-4161-4969-BA20-03488942863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4.xml"/><Relationship Id="rId1" Type="http://schemas.openxmlformats.org/officeDocument/2006/relationships/chart" Target="../charts/chart3.xml"/></Relationships>
</file>

<file path=ppt/slides/_rels/slide3.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image" Target="../media/image13.svg"/><Relationship Id="rId7" Type="http://schemas.openxmlformats.org/officeDocument/2006/relationships/image" Target="../media/image12.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3" Type="http://schemas.openxmlformats.org/officeDocument/2006/relationships/image" Target="../media/image8.png"/><Relationship Id="rId2" Type="http://schemas.openxmlformats.org/officeDocument/2006/relationships/image" Target="../media/image7.svg"/><Relationship Id="rId15" Type="http://schemas.openxmlformats.org/officeDocument/2006/relationships/slideLayout" Target="../slideLayouts/slideLayout2.xml"/><Relationship Id="rId14" Type="http://schemas.openxmlformats.org/officeDocument/2006/relationships/image" Target="../media/image5.jpeg"/><Relationship Id="rId13" Type="http://schemas.openxmlformats.org/officeDocument/2006/relationships/image" Target="../media/image17.svg"/><Relationship Id="rId12" Type="http://schemas.openxmlformats.org/officeDocument/2006/relationships/image" Target="../media/image16.png"/><Relationship Id="rId11" Type="http://schemas.openxmlformats.org/officeDocument/2006/relationships/image" Target="../media/image15.svg"/><Relationship Id="rId10" Type="http://schemas.openxmlformats.org/officeDocument/2006/relationships/image" Target="../media/image14.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9.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jpeg"/><Relationship Id="rId7" Type="http://schemas.openxmlformats.org/officeDocument/2006/relationships/image" Target="../media/image2.jpeg"/><Relationship Id="rId6" Type="http://schemas.openxmlformats.org/officeDocument/2006/relationships/image" Target="../media/image1.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chart" Target="../charts/chart1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1">
            <a:extLst>
              <a:ext uri="{28A0092B-C50C-407E-A947-70E740481C1C}">
                <a14:useLocalDpi xmlns:a14="http://schemas.microsoft.com/office/drawing/2010/main" val="0"/>
              </a:ext>
            </a:extLst>
          </a:blip>
          <a:srcRect l="15917" t="27179" r="19854" b="8377"/>
          <a:stretch>
            <a:fillRect/>
          </a:stretch>
        </p:blipFill>
        <p:spPr>
          <a:xfrm flipH="1">
            <a:off x="15240" y="19050"/>
            <a:ext cx="3943350" cy="1704340"/>
          </a:xfrm>
          <a:prstGeom prst="rect">
            <a:avLst/>
          </a:prstGeom>
          <a:ln w="28575">
            <a:solidFill>
              <a:srgbClr val="00B050"/>
            </a:solidFill>
          </a:ln>
        </p:spPr>
      </p:pic>
      <p:pic>
        <p:nvPicPr>
          <p:cNvPr id="100" name="Picture 99"/>
          <p:cNvPicPr/>
          <p:nvPr/>
        </p:nvPicPr>
        <p:blipFill>
          <a:blip r:embed="rId2"/>
          <a:srcRect t="28036"/>
          <a:stretch>
            <a:fillRect/>
          </a:stretch>
        </p:blipFill>
        <p:spPr>
          <a:xfrm>
            <a:off x="8241030" y="31115"/>
            <a:ext cx="3935730" cy="1692275"/>
          </a:xfrm>
          <a:prstGeom prst="rect">
            <a:avLst/>
          </a:prstGeom>
          <a:noFill/>
          <a:ln w="28575">
            <a:solidFill>
              <a:srgbClr val="00B050"/>
            </a:solidFill>
          </a:ln>
        </p:spPr>
      </p:pic>
      <p:pic>
        <p:nvPicPr>
          <p:cNvPr id="101" name="Picture 100"/>
          <p:cNvPicPr/>
          <p:nvPr/>
        </p:nvPicPr>
        <p:blipFill>
          <a:blip r:embed="rId3"/>
          <a:srcRect t="36383"/>
          <a:stretch>
            <a:fillRect/>
          </a:stretch>
        </p:blipFill>
        <p:spPr>
          <a:xfrm>
            <a:off x="3943985" y="15240"/>
            <a:ext cx="4282440" cy="1708785"/>
          </a:xfrm>
          <a:prstGeom prst="rect">
            <a:avLst/>
          </a:prstGeom>
          <a:noFill/>
          <a:ln w="28575">
            <a:solidFill>
              <a:srgbClr val="00B050"/>
            </a:solidFill>
          </a:ln>
        </p:spPr>
      </p:pic>
      <p:sp>
        <p:nvSpPr>
          <p:cNvPr id="8" name="Rectangles 7"/>
          <p:cNvSpPr/>
          <p:nvPr/>
        </p:nvSpPr>
        <p:spPr>
          <a:xfrm>
            <a:off x="15240" y="2482850"/>
            <a:ext cx="12192635" cy="4378325"/>
          </a:xfrm>
          <a:prstGeom prst="rect">
            <a:avLst/>
          </a:prstGeom>
          <a:solidFill>
            <a:srgbClr val="B7D1C8"/>
          </a:solidFill>
          <a:ln>
            <a:headEnd type="none" w="med" len="med"/>
            <a:tailEnd type="none" w="med" len="med"/>
          </a:ln>
        </p:spPr>
        <p:style>
          <a:lnRef idx="2">
            <a:schemeClr val="accent5"/>
          </a:lnRef>
          <a:fillRef idx="0">
            <a:srgbClr val="FFFFFF"/>
          </a:fillRef>
          <a:effectRef idx="0">
            <a:srgbClr val="FFFFFF"/>
          </a:effectRef>
          <a:fontRef idx="minor">
            <a:schemeClr val="dk1"/>
          </a:fontRef>
        </p:style>
        <p:txBody>
          <a:bodyPr vert="horz" wrap="none" lIns="68580" tIns="34290" rIns="68580" bIns="3429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35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9" name="Title 1"/>
          <p:cNvSpPr>
            <a:spLocks noGrp="1"/>
          </p:cNvSpPr>
          <p:nvPr/>
        </p:nvSpPr>
        <p:spPr>
          <a:xfrm>
            <a:off x="930910" y="2799080"/>
            <a:ext cx="10438765" cy="1693545"/>
          </a:xfrm>
          <a:prstGeom prst="rect">
            <a:avLst/>
          </a:prstGeom>
          <a:solidFill>
            <a:schemeClr val="bg1"/>
          </a:solidFill>
          <a:ln w="9525">
            <a:solidFill>
              <a:srgbClr val="002060"/>
            </a:solidFill>
          </a:ln>
        </p:spPr>
        <p:txBody>
          <a:bodyPr wrap="square" lIns="68568" tIns="68568" rIns="68568" bIns="68568"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Arial" panose="020B0604020202020204"/>
              <a:buNone/>
              <a:defRPr sz="32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chemeClr val="dk2"/>
              </a:buClr>
              <a:buSzPts val="3200"/>
              <a:buFont typeface="Arial" panose="020B0604020202020204"/>
              <a:buNone/>
              <a:defRPr sz="32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2"/>
              </a:buClr>
              <a:buSzPts val="3200"/>
              <a:buFont typeface="Arial" panose="020B0604020202020204"/>
              <a:buNone/>
              <a:defRPr sz="32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2"/>
              </a:buClr>
              <a:buSzPts val="3200"/>
              <a:buFont typeface="Arial" panose="020B0604020202020204"/>
              <a:buNone/>
              <a:defRPr sz="32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2"/>
              </a:buClr>
              <a:buSzPts val="3200"/>
              <a:buFont typeface="Arial" panose="020B0604020202020204"/>
              <a:buNone/>
              <a:defRPr sz="32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2"/>
              </a:buClr>
              <a:buSzPts val="3200"/>
              <a:buFont typeface="Arial" panose="020B0604020202020204"/>
              <a:buNone/>
              <a:defRPr sz="32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2"/>
              </a:buClr>
              <a:buSzPts val="3200"/>
              <a:buFont typeface="Arial" panose="020B0604020202020204"/>
              <a:buNone/>
              <a:defRPr sz="32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2"/>
              </a:buClr>
              <a:buSzPts val="3200"/>
              <a:buFont typeface="Arial" panose="020B0604020202020204"/>
              <a:buNone/>
              <a:defRPr sz="32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2"/>
              </a:buClr>
              <a:buSzPts val="3200"/>
              <a:buFont typeface="Arial" panose="020B0604020202020204"/>
              <a:buNone/>
              <a:defRPr sz="32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indent="0" algn="ctr">
              <a:lnSpc>
                <a:spcPct val="90000"/>
              </a:lnSpc>
              <a:buNone/>
            </a:pPr>
            <a:r>
              <a:rPr lang="en-US" sz="2400" b="1" dirty="0">
                <a:solidFill>
                  <a:schemeClr val="tx1"/>
                </a:solidFill>
                <a:latin typeface="Arial Narrow" panose="020B0606020202030204" charset="0"/>
                <a:cs typeface="Arial Narrow" panose="020B0606020202030204" charset="0"/>
              </a:rPr>
              <a:t>Epidemiology and Socio-Demographic factors associated with different diseases and impact of Health Education in improving Health Behavior, Lifestyle and </a:t>
            </a:r>
            <a:endParaRPr lang="en-US" sz="2400" b="1" dirty="0">
              <a:solidFill>
                <a:schemeClr val="tx1"/>
              </a:solidFill>
              <a:latin typeface="Arial Narrow" panose="020B0606020202030204" charset="0"/>
              <a:cs typeface="Arial Narrow" panose="020B0606020202030204" charset="0"/>
            </a:endParaRPr>
          </a:p>
          <a:p>
            <a:pPr marL="0" indent="0" algn="ctr">
              <a:lnSpc>
                <a:spcPct val="90000"/>
              </a:lnSpc>
              <a:buNone/>
            </a:pPr>
            <a:r>
              <a:rPr lang="en-US" sz="2400" b="1" dirty="0">
                <a:solidFill>
                  <a:schemeClr val="tx1"/>
                </a:solidFill>
                <a:latin typeface="Arial Narrow" panose="020B0606020202030204" charset="0"/>
                <a:cs typeface="Arial Narrow" panose="020B0606020202030204" charset="0"/>
              </a:rPr>
              <a:t>Health Status of different FDMN Community in Rohingya </a:t>
            </a:r>
            <a:br>
              <a:rPr lang="en-US" sz="2400" b="1" dirty="0">
                <a:solidFill>
                  <a:schemeClr val="tx1"/>
                </a:solidFill>
                <a:latin typeface="Arial Narrow" panose="020B0606020202030204" charset="0"/>
                <a:cs typeface="Arial Narrow" panose="020B0606020202030204" charset="0"/>
              </a:rPr>
            </a:br>
            <a:r>
              <a:rPr lang="en-US" sz="2400" b="1" dirty="0">
                <a:solidFill>
                  <a:schemeClr val="tx1"/>
                </a:solidFill>
                <a:latin typeface="Arial Narrow" panose="020B0606020202030204" charset="0"/>
                <a:cs typeface="Arial Narrow" panose="020B0606020202030204" charset="0"/>
              </a:rPr>
              <a:t>Refugee Settlement, Cox’s Bazar, Bangladesh</a:t>
            </a:r>
            <a:endParaRPr lang="en-US" sz="2400" b="1" dirty="0">
              <a:solidFill>
                <a:schemeClr val="tx1"/>
              </a:solidFill>
              <a:latin typeface="Arial Narrow" panose="020B0606020202030204" charset="0"/>
              <a:cs typeface="Arial Narrow" panose="020B0606020202030204" charset="0"/>
            </a:endParaRPr>
          </a:p>
        </p:txBody>
      </p:sp>
      <p:sp>
        <p:nvSpPr>
          <p:cNvPr id="11" name="Rectangle 4"/>
          <p:cNvSpPr/>
          <p:nvPr/>
        </p:nvSpPr>
        <p:spPr bwMode="auto">
          <a:xfrm>
            <a:off x="3348355" y="4726940"/>
            <a:ext cx="8021320" cy="1857375"/>
          </a:xfrm>
          <a:prstGeom prst="rect">
            <a:avLst/>
          </a:prstGeom>
          <a:solidFill>
            <a:schemeClr val="accent2">
              <a:lumMod val="40000"/>
              <a:lumOff val="60000"/>
            </a:schemeClr>
          </a:solidFill>
          <a:ln w="3175">
            <a:solidFill>
              <a:srgbClr val="002060"/>
            </a:solidFill>
          </a:ln>
          <a:effectLst/>
          <a:scene3d>
            <a:camera prst="orthographicFront">
              <a:rot lat="0" lon="0" rev="0"/>
            </a:camera>
            <a:lightRig rig="glow" dir="t">
              <a:rot lat="0" lon="0" rev="4800000"/>
            </a:lightRig>
          </a:scene3d>
          <a:sp3d prstMaterial="matte"/>
        </p:spPr>
        <p:style>
          <a:lnRef idx="0">
            <a:schemeClr val="accent5"/>
          </a:lnRef>
          <a:fillRef idx="3">
            <a:schemeClr val="accent5"/>
          </a:fillRef>
          <a:effectRef idx="3">
            <a:schemeClr val="accent5"/>
          </a:effectRef>
          <a:fontRef idx="minor">
            <a:schemeClr val="lt1"/>
          </a:fontRef>
        </p:style>
        <p:txBody>
          <a:bodyPr wrap="square" anchor="ctr" anchorCtr="0">
            <a:noAutofit/>
          </a:bodyPr>
          <a:p>
            <a:pPr algn="ctr" defTabSz="866140">
              <a:lnSpc>
                <a:spcPct val="90000"/>
              </a:lnSpc>
              <a:spcBef>
                <a:spcPts val="0"/>
              </a:spcBef>
              <a:spcAft>
                <a:spcPts val="0"/>
              </a:spcAft>
            </a:pPr>
            <a:r>
              <a:rPr lang="en-US" sz="2100" b="1" dirty="0">
                <a:solidFill>
                  <a:srgbClr val="000000"/>
                </a:solidFill>
                <a:latin typeface="Arial Narrow" panose="020B0606020202030204" charset="0"/>
                <a:cs typeface="Arial Narrow" panose="020B0606020202030204" charset="0"/>
              </a:rPr>
              <a:t>Md </a:t>
            </a:r>
            <a:r>
              <a:rPr lang="en-US" sz="2100" b="1" dirty="0" err="1">
                <a:solidFill>
                  <a:srgbClr val="000000"/>
                </a:solidFill>
                <a:latin typeface="Arial Narrow" panose="020B0606020202030204" charset="0"/>
                <a:cs typeface="Arial Narrow" panose="020B0606020202030204" charset="0"/>
              </a:rPr>
              <a:t>Jahedul</a:t>
            </a:r>
            <a:r>
              <a:rPr lang="en-US" sz="2100" b="1" dirty="0">
                <a:solidFill>
                  <a:srgbClr val="000000"/>
                </a:solidFill>
                <a:latin typeface="Arial Narrow" panose="020B0606020202030204" charset="0"/>
                <a:cs typeface="Arial Narrow" panose="020B0606020202030204" charset="0"/>
              </a:rPr>
              <a:t> Islam</a:t>
            </a:r>
            <a:endParaRPr lang="en-US" sz="2100" b="1" dirty="0">
              <a:solidFill>
                <a:srgbClr val="000000"/>
              </a:solidFill>
              <a:latin typeface="Arial Narrow" panose="020B0606020202030204" charset="0"/>
              <a:cs typeface="Arial Narrow" panose="020B0606020202030204" charset="0"/>
            </a:endParaRPr>
          </a:p>
          <a:p>
            <a:pPr algn="ctr" defTabSz="866140">
              <a:lnSpc>
                <a:spcPct val="90000"/>
              </a:lnSpc>
              <a:spcBef>
                <a:spcPts val="0"/>
              </a:spcBef>
              <a:spcAft>
                <a:spcPts val="0"/>
              </a:spcAft>
            </a:pPr>
            <a:endParaRPr lang="en-US" sz="1400" b="1" dirty="0">
              <a:solidFill>
                <a:srgbClr val="000000"/>
              </a:solidFill>
              <a:latin typeface="Arial Narrow" panose="020B0606020202030204" charset="0"/>
              <a:cs typeface="Arial Narrow" panose="020B0606020202030204" charset="0"/>
            </a:endParaRPr>
          </a:p>
          <a:p>
            <a:pPr algn="ctr" defTabSz="866140">
              <a:lnSpc>
                <a:spcPct val="90000"/>
              </a:lnSpc>
              <a:spcBef>
                <a:spcPts val="0"/>
              </a:spcBef>
              <a:spcAft>
                <a:spcPts val="0"/>
              </a:spcAft>
            </a:pPr>
            <a:endParaRPr lang="en-US" sz="800" b="1" dirty="0">
              <a:solidFill>
                <a:srgbClr val="000000"/>
              </a:solidFill>
              <a:latin typeface="Arial Narrow" panose="020B0606020202030204" charset="0"/>
              <a:cs typeface="Arial Narrow" panose="020B0606020202030204" charset="0"/>
            </a:endParaRPr>
          </a:p>
          <a:p>
            <a:pPr algn="ctr">
              <a:lnSpc>
                <a:spcPct val="90000"/>
              </a:lnSpc>
              <a:spcBef>
                <a:spcPts val="0"/>
              </a:spcBef>
              <a:spcAft>
                <a:spcPts val="0"/>
              </a:spcAft>
            </a:pPr>
            <a:r>
              <a:rPr lang="en-US" sz="1900" dirty="0">
                <a:solidFill>
                  <a:srgbClr val="000000"/>
                </a:solidFill>
                <a:latin typeface="Arial Narrow" panose="020B0606020202030204" charset="0"/>
                <a:cs typeface="Arial Narrow" panose="020B0606020202030204" charset="0"/>
              </a:rPr>
              <a:t>Department of Pathology and Parasitology</a:t>
            </a:r>
            <a:endParaRPr lang="en-US" sz="1900" dirty="0">
              <a:solidFill>
                <a:srgbClr val="000000"/>
              </a:solidFill>
              <a:latin typeface="Arial Narrow" panose="020B0606020202030204" charset="0"/>
              <a:cs typeface="Arial Narrow" panose="020B0606020202030204" charset="0"/>
            </a:endParaRPr>
          </a:p>
          <a:p>
            <a:pPr algn="ctr">
              <a:lnSpc>
                <a:spcPct val="100000"/>
              </a:lnSpc>
              <a:spcBef>
                <a:spcPts val="0"/>
              </a:spcBef>
              <a:spcAft>
                <a:spcPts val="0"/>
              </a:spcAft>
            </a:pPr>
            <a:r>
              <a:rPr lang="en-US" sz="1900" dirty="0">
                <a:solidFill>
                  <a:srgbClr val="000000"/>
                </a:solidFill>
                <a:latin typeface="Arial Narrow" panose="020B0606020202030204" charset="0"/>
                <a:cs typeface="Arial Narrow" panose="020B0606020202030204" charset="0"/>
              </a:rPr>
              <a:t>Chattogram Veterinary and Animal Sciences University (CVASU)</a:t>
            </a:r>
            <a:endParaRPr lang="en-US" sz="1900" dirty="0">
              <a:solidFill>
                <a:srgbClr val="000000"/>
              </a:solidFill>
              <a:latin typeface="Arial Narrow" panose="020B0606020202030204" charset="0"/>
              <a:cs typeface="Arial Narrow" panose="020B0606020202030204" charset="0"/>
            </a:endParaRPr>
          </a:p>
          <a:p>
            <a:pPr algn="ctr">
              <a:lnSpc>
                <a:spcPct val="115000"/>
              </a:lnSpc>
              <a:spcBef>
                <a:spcPts val="0"/>
              </a:spcBef>
              <a:spcAft>
                <a:spcPts val="0"/>
              </a:spcAft>
            </a:pPr>
            <a:r>
              <a:rPr lang="en-US" b="1" dirty="0">
                <a:ln w="6350">
                  <a:noFill/>
                </a:ln>
                <a:solidFill>
                  <a:srgbClr val="000000"/>
                </a:solidFill>
                <a:effectLst>
                  <a:outerShdw blurRad="38100" dist="38100" dir="2700000" algn="tl">
                    <a:srgbClr val="000000">
                      <a:alpha val="43137"/>
                    </a:srgbClr>
                  </a:outerShdw>
                </a:effectLst>
                <a:latin typeface="Arial Narrow" panose="020B0606020202030204" charset="0"/>
                <a:ea typeface="MingLiU" panose="02020509000000000000" pitchFamily="49" charset="-120"/>
                <a:cs typeface="Arial Narrow" panose="020B0606020202030204" charset="0"/>
              </a:rPr>
              <a:t>26</a:t>
            </a:r>
            <a:r>
              <a:rPr lang="en-US" b="1" baseline="30000" dirty="0">
                <a:ln w="6350">
                  <a:noFill/>
                </a:ln>
                <a:solidFill>
                  <a:srgbClr val="000000"/>
                </a:solidFill>
                <a:effectLst>
                  <a:outerShdw blurRad="38100" dist="38100" dir="2700000" algn="tl">
                    <a:srgbClr val="000000">
                      <a:alpha val="43137"/>
                    </a:srgbClr>
                  </a:outerShdw>
                </a:effectLst>
                <a:latin typeface="Arial Narrow" panose="020B0606020202030204" charset="0"/>
                <a:ea typeface="MingLiU" panose="02020509000000000000" pitchFamily="49" charset="-120"/>
                <a:cs typeface="Arial Narrow" panose="020B0606020202030204" charset="0"/>
              </a:rPr>
              <a:t>th</a:t>
            </a:r>
            <a:r>
              <a:rPr lang="en-US" b="1" dirty="0">
                <a:ln w="6350">
                  <a:noFill/>
                </a:ln>
                <a:solidFill>
                  <a:srgbClr val="000000"/>
                </a:solidFill>
                <a:effectLst>
                  <a:outerShdw blurRad="38100" dist="38100" dir="2700000" algn="tl">
                    <a:srgbClr val="000000">
                      <a:alpha val="43137"/>
                    </a:srgbClr>
                  </a:outerShdw>
                </a:effectLst>
                <a:latin typeface="Arial Narrow" panose="020B0606020202030204" charset="0"/>
                <a:ea typeface="MingLiU" panose="02020509000000000000" pitchFamily="49" charset="-120"/>
                <a:cs typeface="Arial Narrow" panose="020B0606020202030204" charset="0"/>
              </a:rPr>
              <a:t> December, 2023</a:t>
            </a:r>
            <a:endParaRPr lang="en-US" b="1" dirty="0">
              <a:ln w="6350">
                <a:noFill/>
              </a:ln>
              <a:solidFill>
                <a:srgbClr val="000000"/>
              </a:solidFill>
              <a:effectLst>
                <a:outerShdw blurRad="38100" dist="38100" dir="2700000" algn="tl">
                  <a:srgbClr val="000000">
                    <a:alpha val="43137"/>
                  </a:srgbClr>
                </a:outerShdw>
              </a:effectLst>
              <a:latin typeface="Arial Narrow" panose="020B0606020202030204" charset="0"/>
              <a:ea typeface="MingLiU" panose="02020509000000000000" pitchFamily="49" charset="-120"/>
              <a:cs typeface="Arial Narrow" panose="020B0606020202030204" charset="0"/>
            </a:endParaRPr>
          </a:p>
        </p:txBody>
      </p:sp>
      <p:sp>
        <p:nvSpPr>
          <p:cNvPr id="15" name="TextBox 5"/>
          <p:cNvSpPr txBox="1"/>
          <p:nvPr/>
        </p:nvSpPr>
        <p:spPr>
          <a:xfrm>
            <a:off x="3560763" y="1873409"/>
            <a:ext cx="4993005" cy="460375"/>
          </a:xfrm>
          <a:prstGeom prst="rect">
            <a:avLst/>
          </a:prstGeom>
          <a:noFill/>
        </p:spPr>
        <p:txBody>
          <a:bodyPr wrap="square" rtlCol="0">
            <a:spAutoFit/>
          </a:bodyPr>
          <a:p>
            <a:pPr algn="ctr"/>
            <a:r>
              <a:rPr lang="en-US" sz="2400" b="1" dirty="0" smtClean="0">
                <a:solidFill>
                  <a:schemeClr val="tx1"/>
                </a:solidFill>
                <a:latin typeface="Arial Narrow" panose="020B0606020202030204" charset="0"/>
                <a:cs typeface="Arial Narrow" panose="020B0606020202030204" charset="0"/>
              </a:rPr>
              <a:t>Presentation on PhD Thesis</a:t>
            </a:r>
            <a:endParaRPr lang="en-US" sz="2400" b="1" dirty="0" smtClean="0">
              <a:solidFill>
                <a:schemeClr val="tx1"/>
              </a:solidFill>
              <a:latin typeface="Arial Narrow" panose="020B0606020202030204" charset="0"/>
              <a:cs typeface="Arial Narrow" panose="020B0606020202030204" charset="0"/>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910" y="4726940"/>
            <a:ext cx="2105025" cy="1863725"/>
          </a:xfrm>
          <a:prstGeom prst="rect">
            <a:avLst/>
          </a:prstGeom>
          <a:ln>
            <a:solidFill>
              <a:srgbClr val="002060"/>
            </a:solidFill>
          </a:ln>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4077335" y="1912620"/>
            <a:ext cx="4347845" cy="3937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200" b="1" kern="1200" dirty="0">
                <a:solidFill>
                  <a:schemeClr val="tx1"/>
                </a:solidFill>
                <a:latin typeface="Arial Narrow" panose="020B0606020202030204" charset="0"/>
                <a:cs typeface="Arial Narrow" panose="020B0606020202030204" charset="0"/>
              </a:rPr>
              <a:t>Rohingya Refugee Situation</a:t>
            </a:r>
            <a:endParaRPr lang="en-US" sz="2200" b="1" kern="1200" dirty="0">
              <a:solidFill>
                <a:schemeClr val="tx1"/>
              </a:solidFill>
              <a:latin typeface="Arial Narrow" panose="020B0606020202030204" charset="0"/>
              <a:cs typeface="Arial Narrow" panose="020B0606020202030204" charset="0"/>
            </a:endParaRPr>
          </a:p>
        </p:txBody>
      </p:sp>
      <p:sp>
        <p:nvSpPr>
          <p:cNvPr id="4" name="Content Placeholder 2"/>
          <p:cNvSpPr txBox="1"/>
          <p:nvPr/>
        </p:nvSpPr>
        <p:spPr>
          <a:xfrm>
            <a:off x="213360" y="2438400"/>
            <a:ext cx="11708765" cy="4027805"/>
          </a:xfrm>
          <a:prstGeom prst="rect">
            <a:avLst/>
          </a:prstGeom>
          <a:noFill/>
          <a:extLst>
            <a:ext uri="{909E8E84-426E-40DD-AFC4-6F175D3DCCD1}">
              <a14:hiddenFill xmlns:a14="http://schemas.microsoft.com/office/drawing/2010/main">
                <a:solidFill>
                  <a:schemeClr val="bg1"/>
                </a:solidFill>
              </a14:hiddenFill>
            </a:ext>
          </a:extLst>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160" indent="-264160" algn="just">
              <a:lnSpc>
                <a:spcPct val="100000"/>
              </a:lnSpc>
              <a:spcAft>
                <a:spcPts val="0"/>
              </a:spcAft>
              <a:buFont typeface="Wingdings" panose="05000000000000000000" charset="0"/>
              <a:buChar char="q"/>
            </a:pPr>
            <a:r>
              <a:rPr lang="en-US" sz="2000" dirty="0">
                <a:latin typeface="Arial Narrow" panose="020B0606020202030204" charset="0"/>
                <a:cs typeface="Arial Narrow" panose="020B0606020202030204" charset="0"/>
              </a:rPr>
              <a:t>Bangladesh is home for over </a:t>
            </a:r>
            <a:r>
              <a:rPr lang="en-US" sz="2000" b="1" dirty="0">
                <a:latin typeface="Arial Narrow" panose="020B0606020202030204" charset="0"/>
                <a:cs typeface="Arial Narrow" panose="020B0606020202030204" charset="0"/>
              </a:rPr>
              <a:t>1 million</a:t>
            </a:r>
            <a:r>
              <a:rPr lang="en-US" sz="2000" dirty="0">
                <a:latin typeface="Arial Narrow" panose="020B0606020202030204" charset="0"/>
                <a:cs typeface="Arial Narrow" panose="020B0606020202030204" charset="0"/>
              </a:rPr>
              <a:t> Rohingya people who have faced genocide, ethnic cleansing, and discrimination in Rakhine, Myanmar to date.</a:t>
            </a:r>
            <a:endParaRPr lang="en-US" sz="2000" dirty="0">
              <a:latin typeface="Arial Narrow" panose="020B0606020202030204" charset="0"/>
              <a:cs typeface="Arial Narrow" panose="020B0606020202030204" charset="0"/>
            </a:endParaRPr>
          </a:p>
          <a:p>
            <a:pPr marL="264160" indent="-264160" algn="just">
              <a:lnSpc>
                <a:spcPct val="100000"/>
              </a:lnSpc>
              <a:spcAft>
                <a:spcPts val="0"/>
              </a:spcAft>
              <a:buFont typeface="Wingdings" panose="05000000000000000000" charset="0"/>
              <a:buChar char="q"/>
            </a:pPr>
            <a:endParaRPr lang="en-US" sz="1200" dirty="0">
              <a:latin typeface="Arial Narrow" panose="020B0606020202030204" charset="0"/>
              <a:cs typeface="Arial Narrow" panose="020B0606020202030204" charset="0"/>
            </a:endParaRPr>
          </a:p>
          <a:p>
            <a:pPr marL="264160" indent="-264160" algn="just">
              <a:lnSpc>
                <a:spcPct val="100000"/>
              </a:lnSpc>
              <a:spcAft>
                <a:spcPts val="0"/>
              </a:spcAft>
              <a:buFont typeface="Wingdings" panose="05000000000000000000" charset="0"/>
              <a:buChar char="q"/>
            </a:pPr>
            <a:r>
              <a:rPr lang="en-US" sz="2000" dirty="0">
                <a:latin typeface="Arial Narrow" panose="020B0606020202030204" charset="0"/>
                <a:cs typeface="Arial Narrow" panose="020B0606020202030204" charset="0"/>
              </a:rPr>
              <a:t>Children make up </a:t>
            </a:r>
            <a:r>
              <a:rPr lang="en-US" sz="2000" b="1" dirty="0">
                <a:latin typeface="Arial Narrow" panose="020B0606020202030204" charset="0"/>
                <a:cs typeface="Arial Narrow" panose="020B0606020202030204" charset="0"/>
              </a:rPr>
              <a:t>52%</a:t>
            </a:r>
            <a:r>
              <a:rPr lang="en-US" sz="2000" dirty="0">
                <a:latin typeface="Arial Narrow" panose="020B0606020202030204" charset="0"/>
                <a:cs typeface="Arial Narrow" panose="020B0606020202030204" charset="0"/>
              </a:rPr>
              <a:t> of the population, and their health issues are significant. </a:t>
            </a:r>
            <a:endParaRPr lang="en-US" sz="2000" dirty="0">
              <a:latin typeface="Arial Narrow" panose="020B0606020202030204" charset="0"/>
              <a:cs typeface="Arial Narrow" panose="020B0606020202030204" charset="0"/>
            </a:endParaRPr>
          </a:p>
          <a:p>
            <a:pPr marL="264160" indent="-264160" algn="just">
              <a:lnSpc>
                <a:spcPct val="100000"/>
              </a:lnSpc>
              <a:spcAft>
                <a:spcPts val="0"/>
              </a:spcAft>
              <a:buFont typeface="Wingdings" panose="05000000000000000000" charset="0"/>
              <a:buChar char="q"/>
            </a:pPr>
            <a:endParaRPr lang="en-US" sz="1200" dirty="0">
              <a:latin typeface="Arial Narrow" panose="020B0606020202030204" charset="0"/>
              <a:cs typeface="Arial Narrow" panose="020B0606020202030204" charset="0"/>
            </a:endParaRPr>
          </a:p>
          <a:p>
            <a:pPr marL="264160" indent="-264160" algn="just">
              <a:lnSpc>
                <a:spcPct val="100000"/>
              </a:lnSpc>
              <a:spcAft>
                <a:spcPts val="0"/>
              </a:spcAft>
              <a:buFont typeface="Wingdings" panose="05000000000000000000" charset="0"/>
              <a:buChar char="q"/>
            </a:pPr>
            <a:r>
              <a:rPr lang="en-US" sz="2000" dirty="0">
                <a:latin typeface="Arial Narrow" panose="020B0606020202030204" charset="0"/>
                <a:cs typeface="Arial Narrow" panose="020B0606020202030204" charset="0"/>
              </a:rPr>
              <a:t>Rohingya children have high rates of infectious diseases due to poor vaccination, undernutrition, overcrowding, filthy circumstances, and lack of safe water.</a:t>
            </a:r>
            <a:endParaRPr lang="en-US" sz="2000" dirty="0">
              <a:latin typeface="Arial Narrow" panose="020B0606020202030204" charset="0"/>
              <a:cs typeface="Arial Narrow" panose="020B0606020202030204" charset="0"/>
            </a:endParaRPr>
          </a:p>
          <a:p>
            <a:pPr marL="264160" indent="-264160" algn="just">
              <a:lnSpc>
                <a:spcPct val="100000"/>
              </a:lnSpc>
              <a:spcAft>
                <a:spcPts val="0"/>
              </a:spcAft>
              <a:buFont typeface="Wingdings" panose="05000000000000000000" charset="0"/>
              <a:buChar char="q"/>
            </a:pPr>
            <a:endParaRPr lang="en-US" sz="1200" dirty="0">
              <a:latin typeface="Arial Narrow" panose="020B0606020202030204" charset="0"/>
              <a:cs typeface="Arial Narrow" panose="020B0606020202030204" charset="0"/>
            </a:endParaRPr>
          </a:p>
          <a:p>
            <a:pPr marL="264160" indent="-264160" algn="just">
              <a:lnSpc>
                <a:spcPct val="100000"/>
              </a:lnSpc>
              <a:spcAft>
                <a:spcPts val="0"/>
              </a:spcAft>
              <a:buFont typeface="Wingdings" panose="05000000000000000000" charset="0"/>
              <a:buChar char="q"/>
            </a:pPr>
            <a:r>
              <a:rPr lang="en-US" sz="2000" dirty="0">
                <a:latin typeface="Arial Narrow" panose="020B0606020202030204" charset="0"/>
                <a:cs typeface="Arial Narrow" panose="020B0606020202030204" charset="0"/>
              </a:rPr>
              <a:t>A  measles-rubella vaccine was assessed to be necessary for </a:t>
            </a:r>
            <a:r>
              <a:rPr lang="en-US" sz="2000" b="1" dirty="0">
                <a:latin typeface="Arial Narrow" panose="020B0606020202030204" charset="0"/>
                <a:cs typeface="Arial Narrow" panose="020B0606020202030204" charset="0"/>
              </a:rPr>
              <a:t>237,500 children</a:t>
            </a:r>
            <a:r>
              <a:rPr lang="en-US" sz="2000" dirty="0">
                <a:latin typeface="Arial Narrow" panose="020B0606020202030204" charset="0"/>
                <a:cs typeface="Arial Narrow" panose="020B0606020202030204" charset="0"/>
              </a:rPr>
              <a:t> aged 6 months to 15 years where other different communicable dieases are still prone, e.g., Scabies, RTI, Diarrhea etc.</a:t>
            </a:r>
            <a:endParaRPr lang="en-US" sz="2000" dirty="0">
              <a:latin typeface="Arial Narrow" panose="020B0606020202030204" charset="0"/>
              <a:cs typeface="Arial Narrow" panose="020B0606020202030204" charset="0"/>
            </a:endParaRPr>
          </a:p>
        </p:txBody>
      </p:sp>
      <p:pic>
        <p:nvPicPr>
          <p:cNvPr id="100" name="Content Placeholder 99"/>
          <p:cNvPicPr>
            <a:picLocks noChangeAspect="1"/>
          </p:cNvPicPr>
          <p:nvPr>
            <p:ph sz="half" idx="1"/>
          </p:nvPr>
        </p:nvPicPr>
        <p:blipFill>
          <a:blip r:embed="rId1"/>
          <a:stretch>
            <a:fillRect/>
          </a:stretch>
        </p:blipFill>
        <p:spPr>
          <a:xfrm>
            <a:off x="0" y="0"/>
            <a:ext cx="2516505" cy="1426845"/>
          </a:xfrm>
          <a:prstGeom prst="rect">
            <a:avLst/>
          </a:prstGeom>
          <a:noFill/>
          <a:ln w="9525">
            <a:noFill/>
          </a:ln>
        </p:spPr>
      </p:pic>
      <p:pic>
        <p:nvPicPr>
          <p:cNvPr id="101" name="Content Placeholder 100"/>
          <p:cNvPicPr>
            <a:picLocks noChangeAspect="1"/>
          </p:cNvPicPr>
          <p:nvPr>
            <p:ph sz="half" idx="2"/>
          </p:nvPr>
        </p:nvPicPr>
        <p:blipFill>
          <a:blip r:embed="rId2"/>
          <a:stretch>
            <a:fillRect/>
          </a:stretch>
        </p:blipFill>
        <p:spPr>
          <a:xfrm>
            <a:off x="4801235" y="0"/>
            <a:ext cx="2406650" cy="1427480"/>
          </a:xfrm>
          <a:prstGeom prst="rect">
            <a:avLst/>
          </a:prstGeom>
          <a:noFill/>
          <a:ln w="9525">
            <a:noFill/>
          </a:ln>
        </p:spPr>
      </p:pic>
      <p:pic>
        <p:nvPicPr>
          <p:cNvPr id="102" name="Picture 101"/>
          <p:cNvPicPr/>
          <p:nvPr/>
        </p:nvPicPr>
        <p:blipFill>
          <a:blip r:embed="rId3"/>
          <a:stretch>
            <a:fillRect/>
          </a:stretch>
        </p:blipFill>
        <p:spPr>
          <a:xfrm>
            <a:off x="2516505" y="0"/>
            <a:ext cx="2284730" cy="1426210"/>
          </a:xfrm>
          <a:prstGeom prst="rect">
            <a:avLst/>
          </a:prstGeom>
          <a:noFill/>
          <a:ln w="9525">
            <a:noFill/>
          </a:ln>
        </p:spPr>
      </p:pic>
      <p:pic>
        <p:nvPicPr>
          <p:cNvPr id="103" name="Picture 102"/>
          <p:cNvPicPr/>
          <p:nvPr/>
        </p:nvPicPr>
        <p:blipFill>
          <a:blip r:embed="rId4"/>
          <a:stretch>
            <a:fillRect/>
          </a:stretch>
        </p:blipFill>
        <p:spPr>
          <a:xfrm>
            <a:off x="7207885" y="635"/>
            <a:ext cx="2527935" cy="1426845"/>
          </a:xfrm>
          <a:prstGeom prst="rect">
            <a:avLst/>
          </a:prstGeom>
          <a:noFill/>
          <a:ln w="9525">
            <a:noFill/>
          </a:ln>
        </p:spPr>
      </p:pic>
      <p:pic>
        <p:nvPicPr>
          <p:cNvPr id="104" name="Picture 103"/>
          <p:cNvPicPr/>
          <p:nvPr/>
        </p:nvPicPr>
        <p:blipFill>
          <a:blip r:embed="rId5"/>
          <a:stretch>
            <a:fillRect/>
          </a:stretch>
        </p:blipFill>
        <p:spPr>
          <a:xfrm>
            <a:off x="9735820" y="0"/>
            <a:ext cx="2466975" cy="1427480"/>
          </a:xfrm>
          <a:prstGeom prst="rect">
            <a:avLst/>
          </a:prstGeom>
          <a:noFill/>
          <a:ln w="9525">
            <a:noFill/>
          </a:ln>
        </p:spPr>
      </p:pic>
      <p:sp>
        <p:nvSpPr>
          <p:cNvPr id="2" name="Title 1"/>
          <p:cNvSpPr txBox="1"/>
          <p:nvPr/>
        </p:nvSpPr>
        <p:spPr>
          <a:xfrm>
            <a:off x="197326" y="1542098"/>
            <a:ext cx="6331268" cy="517208"/>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b="1">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rPr>
              <a:t>Background Cont.....</a:t>
            </a:r>
            <a:endParaRPr lang="en-US" sz="2000" b="1" dirty="0">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endParaRPr>
          </a:p>
        </p:txBody>
      </p:sp>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 name="Content Placeholder 10"/>
          <p:cNvGraphicFramePr/>
          <p:nvPr>
            <p:ph sz="half" idx="2"/>
          </p:nvPr>
        </p:nvGraphicFramePr>
        <p:xfrm>
          <a:off x="2082165" y="1021715"/>
          <a:ext cx="8301990" cy="4832350"/>
        </p:xfrm>
        <a:graphic>
          <a:graphicData uri="http://schemas.openxmlformats.org/drawingml/2006/chart">
            <c:chart xmlns:c="http://schemas.openxmlformats.org/drawingml/2006/chart" xmlns:r="http://schemas.openxmlformats.org/officeDocument/2006/relationships" r:id="rId1"/>
          </a:graphicData>
        </a:graphic>
      </p:graphicFrame>
      <p:sp>
        <p:nvSpPr>
          <p:cNvPr id="20" name="Text Box 19"/>
          <p:cNvSpPr txBox="1"/>
          <p:nvPr/>
        </p:nvSpPr>
        <p:spPr>
          <a:xfrm>
            <a:off x="2082165" y="6126480"/>
            <a:ext cx="8302625" cy="706755"/>
          </a:xfrm>
          <a:prstGeom prst="rect">
            <a:avLst/>
          </a:prstGeom>
          <a:noFill/>
        </p:spPr>
        <p:txBody>
          <a:bodyPr wrap="square" rtlCol="0" anchor="t">
            <a:spAutoFit/>
          </a:bodyPr>
          <a:p>
            <a:pPr algn="ctr"/>
            <a:r>
              <a:rPr lang="en-US" sz="2000" b="1">
                <a:latin typeface="Arial Narrow" panose="020B0606020202030204" charset="0"/>
                <a:cs typeface="Arial Narrow" panose="020B0606020202030204" charset="0"/>
              </a:rPr>
              <a:t>Health risks of Rohingya children in Bangladesh </a:t>
            </a:r>
            <a:r>
              <a:rPr lang="en-US" sz="2000" b="1">
                <a:solidFill>
                  <a:srgbClr val="000000"/>
                </a:solidFill>
                <a:latin typeface="Arial Narrow" panose="020B0606020202030204" charset="0"/>
                <a:ea typeface="SimSun" panose="02010600030101010101" pitchFamily="2" charset="-122"/>
                <a:sym typeface="+mn-ea"/>
              </a:rPr>
              <a:t> (study source: UNHCR, 2021)</a:t>
            </a:r>
            <a:endParaRPr lang="en-US" sz="2000" b="1">
              <a:solidFill>
                <a:srgbClr val="000000"/>
              </a:solidFill>
              <a:latin typeface="Arial Narrow" panose="020B0606020202030204" charset="0"/>
              <a:ea typeface="SimSun" panose="02010600030101010101" pitchFamily="2" charset="-122"/>
            </a:endParaRPr>
          </a:p>
          <a:p>
            <a:pPr algn="ctr"/>
            <a:endParaRPr lang="en-US" sz="2000" b="1">
              <a:latin typeface="Arial Narrow" panose="020B0606020202030204" charset="0"/>
              <a:cs typeface="Arial Narrow" panose="020B0606020202030204" charset="0"/>
            </a:endParaRPr>
          </a:p>
        </p:txBody>
      </p:sp>
      <p:sp>
        <p:nvSpPr>
          <p:cNvPr id="21" name="Text Box 20"/>
          <p:cNvSpPr txBox="1"/>
          <p:nvPr/>
        </p:nvSpPr>
        <p:spPr>
          <a:xfrm>
            <a:off x="5562600" y="5547360"/>
            <a:ext cx="1676400" cy="306705"/>
          </a:xfrm>
          <a:prstGeom prst="rect">
            <a:avLst/>
          </a:prstGeom>
          <a:noFill/>
        </p:spPr>
        <p:txBody>
          <a:bodyPr wrap="square" rtlCol="0">
            <a:spAutoFit/>
          </a:bodyPr>
          <a:p>
            <a:pPr algn="ctr"/>
            <a:r>
              <a:rPr lang="en-US" sz="1400" b="1"/>
              <a:t>Prevalence (%)</a:t>
            </a:r>
            <a:endParaRPr lang="en-US" sz="1400" b="1"/>
          </a:p>
        </p:txBody>
      </p:sp>
      <p:sp>
        <p:nvSpPr>
          <p:cNvPr id="22" name="Text Box 21"/>
          <p:cNvSpPr txBox="1"/>
          <p:nvPr/>
        </p:nvSpPr>
        <p:spPr>
          <a:xfrm rot="16200000">
            <a:off x="1473200" y="3413760"/>
            <a:ext cx="1767840" cy="306705"/>
          </a:xfrm>
          <a:prstGeom prst="rect">
            <a:avLst/>
          </a:prstGeom>
          <a:noFill/>
        </p:spPr>
        <p:txBody>
          <a:bodyPr wrap="square" rtlCol="0">
            <a:spAutoFit/>
          </a:bodyPr>
          <a:p>
            <a:pPr algn="ctr"/>
            <a:r>
              <a:rPr lang="en-US" sz="1400" b="1">
                <a:solidFill>
                  <a:schemeClr val="accent6">
                    <a:lumMod val="50000"/>
                  </a:schemeClr>
                </a:solidFill>
              </a:rPr>
              <a:t>Disease</a:t>
            </a:r>
            <a:endParaRPr lang="en-US" sz="1400" b="1">
              <a:solidFill>
                <a:schemeClr val="accent6">
                  <a:lumMod val="50000"/>
                </a:schemeClr>
              </a:solidFill>
            </a:endParaRPr>
          </a:p>
        </p:txBody>
      </p:sp>
      <p:sp>
        <p:nvSpPr>
          <p:cNvPr id="7" name="Title 1"/>
          <p:cNvSpPr txBox="1"/>
          <p:nvPr/>
        </p:nvSpPr>
        <p:spPr>
          <a:xfrm>
            <a:off x="486251" y="322898"/>
            <a:ext cx="6331268" cy="517208"/>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b="1">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rPr>
              <a:t>Background Cont.....</a:t>
            </a:r>
            <a:endParaRPr lang="en-US" sz="2000" b="1" dirty="0">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endParaRPr>
          </a:p>
        </p:txBody>
      </p:sp>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 name="Text Box 115"/>
          <p:cNvSpPr txBox="1"/>
          <p:nvPr/>
        </p:nvSpPr>
        <p:spPr>
          <a:xfrm>
            <a:off x="1461770" y="6002020"/>
            <a:ext cx="9344025" cy="368300"/>
          </a:xfrm>
          <a:prstGeom prst="rect">
            <a:avLst/>
          </a:prstGeom>
          <a:noFill/>
          <a:ln w="9525">
            <a:noFill/>
          </a:ln>
        </p:spPr>
        <p:txBody>
          <a:bodyPr wrap="square">
            <a:spAutoFit/>
          </a:bodyPr>
          <a:p>
            <a:pPr indent="0" algn="ctr"/>
            <a:r>
              <a:rPr lang="en-US" b="1">
                <a:solidFill>
                  <a:srgbClr val="000000"/>
                </a:solidFill>
                <a:latin typeface="Arial Narrow" panose="020B0606020202030204" charset="0"/>
                <a:ea typeface="SimSun" panose="02010600030101010101" pitchFamily="2" charset="-122"/>
              </a:rPr>
              <a:t>Disease frequency among the Rohingya in the Kutupalong camp (study source: UNHCR, 2021)</a:t>
            </a:r>
            <a:endParaRPr lang="en-US" b="1">
              <a:solidFill>
                <a:srgbClr val="000000"/>
              </a:solidFill>
              <a:latin typeface="Arial Narrow" panose="020B0606020202030204" charset="0"/>
              <a:ea typeface="SimSun" panose="02010600030101010101" pitchFamily="2" charset="-122"/>
            </a:endParaRPr>
          </a:p>
        </p:txBody>
      </p:sp>
      <p:graphicFrame>
        <p:nvGraphicFramePr>
          <p:cNvPr id="12" name="Content Placeholder 11"/>
          <p:cNvGraphicFramePr/>
          <p:nvPr>
            <p:ph idx="1"/>
          </p:nvPr>
        </p:nvGraphicFramePr>
        <p:xfrm>
          <a:off x="1988185" y="1280160"/>
          <a:ext cx="8216265" cy="4466590"/>
        </p:xfrm>
        <a:graphic>
          <a:graphicData uri="http://schemas.openxmlformats.org/drawingml/2006/chart">
            <c:chart xmlns:c="http://schemas.openxmlformats.org/drawingml/2006/chart" xmlns:r="http://schemas.openxmlformats.org/officeDocument/2006/relationships" r:id="rId1"/>
          </a:graphicData>
        </a:graphic>
      </p:graphicFrame>
      <p:sp>
        <p:nvSpPr>
          <p:cNvPr id="7" name="Title 1"/>
          <p:cNvSpPr txBox="1"/>
          <p:nvPr/>
        </p:nvSpPr>
        <p:spPr>
          <a:xfrm>
            <a:off x="486251" y="383858"/>
            <a:ext cx="6331268" cy="517208"/>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b="1">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rPr>
              <a:t>Background Cont.....</a:t>
            </a:r>
            <a:endParaRPr lang="en-US" sz="2000" b="1" dirty="0">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3048000" y="2962910"/>
            <a:ext cx="6096000" cy="1198880"/>
          </a:xfrm>
          <a:prstGeom prst="rect">
            <a:avLst/>
          </a:prstGeom>
          <a:noFill/>
        </p:spPr>
        <p:txBody>
          <a:bodyPr wrap="square" rtlCol="0" anchor="t">
            <a:spAutoFit/>
          </a:bodyPr>
          <a:p>
            <a:pPr algn="ctr">
              <a:spcAft>
                <a:spcPts val="600"/>
              </a:spcAft>
            </a:pPr>
            <a:r>
              <a:rPr lang="en-US" sz="3600" b="1" dirty="0">
                <a:latin typeface="Stencil" panose="040409050D0802020404" charset="0"/>
                <a:cs typeface="Stencil" panose="040409050D0802020404" charset="0"/>
                <a:sym typeface="+mn-ea"/>
              </a:rPr>
              <a:t>Research Problem and Justification</a:t>
            </a:r>
            <a:endParaRPr lang="en-US" sz="3600" b="1" dirty="0">
              <a:latin typeface="Stencil" panose="040409050D0802020404" charset="0"/>
              <a:cs typeface="Stencil" panose="040409050D0802020404" charset="0"/>
              <a:sym typeface="+mn-ea"/>
            </a:endParaRPr>
          </a:p>
        </p:txBody>
      </p:sp>
      <p:sp>
        <p:nvSpPr>
          <p:cNvPr id="4" name="Title 1"/>
          <p:cNvSpPr txBox="1"/>
          <p:nvPr/>
        </p:nvSpPr>
        <p:spPr>
          <a:xfrm>
            <a:off x="0" y="0"/>
            <a:ext cx="12192000" cy="10795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0"/>
              </a:spcAft>
            </a:pPr>
            <a:endParaRPr lang="en-US" sz="2800" b="1" kern="1200" dirty="0">
              <a:solidFill>
                <a:schemeClr val="bg1"/>
              </a:solidFill>
              <a:latin typeface="Arial Narrow" panose="020B0606020202030204" charset="0"/>
              <a:cs typeface="Arial Narrow" panose="020B0606020202030204" charset="0"/>
              <a:sym typeface="+mn-ea"/>
            </a:endParaRPr>
          </a:p>
        </p:txBody>
      </p:sp>
      <p:sp>
        <p:nvSpPr>
          <p:cNvPr id="6" name="Rectangles 5"/>
          <p:cNvSpPr/>
          <p:nvPr/>
        </p:nvSpPr>
        <p:spPr>
          <a:xfrm>
            <a:off x="-635" y="6212840"/>
            <a:ext cx="12192635" cy="635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p:cNvSpPr>
            <a:spLocks noGrp="1" noRot="1" noChangeAspect="1" noMove="1" noResize="1" noEditPoints="1" noAdjustHandles="1" noChangeArrowheads="1" noChangeShapeType="1" noTextEdit="1"/>
          </p:cNvSpPr>
          <p:nvPr/>
        </p:nvSpPr>
        <p:spPr>
          <a:xfrm>
            <a:off x="0" y="857250"/>
            <a:ext cx="12192000" cy="600075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7" name="Title 1"/>
          <p:cNvSpPr txBox="1"/>
          <p:nvPr/>
        </p:nvSpPr>
        <p:spPr>
          <a:xfrm>
            <a:off x="2491105" y="2540"/>
            <a:ext cx="8176895" cy="959485"/>
          </a:xfrm>
          <a:prstGeom prst="rect">
            <a:avLst/>
          </a:prstGeom>
          <a:gradFill>
            <a:gsLst>
              <a:gs pos="0">
                <a:srgbClr val="14CD68"/>
              </a:gs>
              <a:gs pos="100000">
                <a:srgbClr val="0B6E38"/>
              </a:gs>
            </a:gsLst>
            <a:lin scaled="0"/>
          </a:gra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100" b="1" kern="1200" dirty="0">
                <a:solidFill>
                  <a:schemeClr val="tx1"/>
                </a:solidFill>
                <a:latin typeface="Arial Narrow" panose="020B0606020202030204" charset="0"/>
                <a:cs typeface="Arial Narrow" panose="020B0606020202030204" charset="0"/>
              </a:rPr>
              <a:t>Research Problem and Justification</a:t>
            </a:r>
            <a:endParaRPr lang="en-US" sz="2100" b="1" kern="1200" dirty="0">
              <a:solidFill>
                <a:schemeClr val="tx1"/>
              </a:solidFill>
              <a:latin typeface="Arial Narrow" panose="020B0606020202030204" charset="0"/>
              <a:cs typeface="Arial Narrow" panose="020B0606020202030204" charset="0"/>
            </a:endParaRPr>
          </a:p>
        </p:txBody>
      </p:sp>
      <p:graphicFrame>
        <p:nvGraphicFramePr>
          <p:cNvPr id="15" name="Content Placeholder 2"/>
          <p:cNvGraphicFramePr/>
          <p:nvPr/>
        </p:nvGraphicFramePr>
        <p:xfrm>
          <a:off x="699770" y="1226820"/>
          <a:ext cx="10984230" cy="47758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Rectangles 1"/>
          <p:cNvSpPr/>
          <p:nvPr/>
        </p:nvSpPr>
        <p:spPr>
          <a:xfrm>
            <a:off x="2491740" y="6294755"/>
            <a:ext cx="8197215" cy="570230"/>
          </a:xfrm>
          <a:prstGeom prst="rect">
            <a:avLst/>
          </a:prstGeom>
          <a:gradFill rotWithShape="0">
            <a:gsLst>
              <a:gs pos="0">
                <a:srgbClr val="14CD68"/>
              </a:gs>
              <a:gs pos="100000">
                <a:srgbClr val="035C7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p:cNvGraphicFramePr/>
          <p:nvPr/>
        </p:nvGraphicFramePr>
        <p:xfrm>
          <a:off x="180975" y="1151890"/>
          <a:ext cx="11813540" cy="4805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itle 1"/>
          <p:cNvSpPr txBox="1"/>
          <p:nvPr/>
        </p:nvSpPr>
        <p:spPr>
          <a:xfrm>
            <a:off x="2827655" y="0"/>
            <a:ext cx="7839710" cy="846455"/>
          </a:xfrm>
          <a:prstGeom prst="rect">
            <a:avLst/>
          </a:prstGeom>
          <a:gradFill>
            <a:gsLst>
              <a:gs pos="0">
                <a:srgbClr val="14CD68"/>
              </a:gs>
              <a:gs pos="100000">
                <a:srgbClr val="0B6E38"/>
              </a:gs>
            </a:gsLst>
            <a:lin scaled="0"/>
          </a:gra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100" b="1" kern="1200" dirty="0">
                <a:solidFill>
                  <a:schemeClr val="tx1"/>
                </a:solidFill>
                <a:latin typeface="Arial Narrow" panose="020B0606020202030204" charset="0"/>
                <a:cs typeface="Arial Narrow" panose="020B0606020202030204" charset="0"/>
              </a:rPr>
              <a:t>Research Problem and Justification</a:t>
            </a:r>
            <a:endParaRPr lang="en-US" sz="2100" b="1" kern="1200" dirty="0">
              <a:solidFill>
                <a:schemeClr val="tx1"/>
              </a:solidFill>
              <a:latin typeface="Arial Narrow" panose="020B0606020202030204" charset="0"/>
              <a:cs typeface="Arial Narrow" panose="020B0606020202030204" charset="0"/>
            </a:endParaRPr>
          </a:p>
        </p:txBody>
      </p:sp>
      <p:sp>
        <p:nvSpPr>
          <p:cNvPr id="5" name="Rectangles 4"/>
          <p:cNvSpPr/>
          <p:nvPr/>
        </p:nvSpPr>
        <p:spPr>
          <a:xfrm>
            <a:off x="2807335" y="6359525"/>
            <a:ext cx="7865745" cy="50038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p:cNvGraphicFramePr/>
          <p:nvPr/>
        </p:nvGraphicFramePr>
        <p:xfrm>
          <a:off x="212090" y="1279525"/>
          <a:ext cx="11781790" cy="45021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itle 1"/>
          <p:cNvSpPr txBox="1"/>
          <p:nvPr/>
        </p:nvSpPr>
        <p:spPr>
          <a:xfrm>
            <a:off x="2827655" y="0"/>
            <a:ext cx="7840980" cy="882015"/>
          </a:xfrm>
          <a:prstGeom prst="rect">
            <a:avLst/>
          </a:prstGeom>
          <a:gradFill>
            <a:gsLst>
              <a:gs pos="0">
                <a:srgbClr val="14CD68"/>
              </a:gs>
              <a:gs pos="100000">
                <a:srgbClr val="0B6E38"/>
              </a:gs>
            </a:gsLst>
            <a:lin scaled="0"/>
          </a:gra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100" b="1" kern="1200" dirty="0">
                <a:solidFill>
                  <a:schemeClr val="tx1"/>
                </a:solidFill>
                <a:latin typeface="Times New Roman" panose="02020603050405020304" pitchFamily="18" charset="0"/>
                <a:cs typeface="Times New Roman" panose="02020603050405020304" pitchFamily="18" charset="0"/>
              </a:rPr>
              <a:t>Research Problem and Justification</a:t>
            </a:r>
            <a:endParaRPr lang="en-US" sz="2100" b="1" kern="1200" dirty="0">
              <a:solidFill>
                <a:schemeClr val="tx1"/>
              </a:solidFill>
              <a:latin typeface="Times New Roman" panose="02020603050405020304" pitchFamily="18" charset="0"/>
              <a:cs typeface="Times New Roman" panose="02020603050405020304" pitchFamily="18" charset="0"/>
            </a:endParaRPr>
          </a:p>
        </p:txBody>
      </p:sp>
      <p:sp>
        <p:nvSpPr>
          <p:cNvPr id="5" name="Rectangles 4"/>
          <p:cNvSpPr/>
          <p:nvPr/>
        </p:nvSpPr>
        <p:spPr>
          <a:xfrm>
            <a:off x="2806700" y="6212840"/>
            <a:ext cx="7865745" cy="6350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64795" y="1814830"/>
            <a:ext cx="11661775" cy="3427095"/>
          </a:xfrm>
          <a:prstGeom prst="rect">
            <a:avLst/>
          </a:prstGeom>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200000"/>
              </a:lnSpc>
              <a:buFont typeface="+mj-lt"/>
              <a:buNone/>
            </a:pPr>
            <a:r>
              <a:rPr lang="en-US" sz="2700" dirty="0">
                <a:latin typeface="Arial Narrow" panose="020B0606020202030204" charset="0"/>
                <a:cs typeface="Arial Narrow" panose="020B0606020202030204" charset="0"/>
              </a:rPr>
              <a:t>To study the - </a:t>
            </a:r>
            <a:endParaRPr lang="en-US" sz="2700" dirty="0">
              <a:latin typeface="Arial Narrow" panose="020B0606020202030204" charset="0"/>
              <a:cs typeface="Arial Narrow" panose="020B0606020202030204" charset="0"/>
            </a:endParaRPr>
          </a:p>
          <a:p>
            <a:pPr algn="l">
              <a:lnSpc>
                <a:spcPct val="200000"/>
              </a:lnSpc>
              <a:spcAft>
                <a:spcPts val="0"/>
              </a:spcAft>
              <a:buFont typeface="Wingdings" panose="05000000000000000000" charset="0"/>
              <a:buChar char="v"/>
            </a:pPr>
            <a:r>
              <a:rPr lang="en-US" sz="2700" b="1" dirty="0">
                <a:latin typeface="Arial Narrow" panose="020B0606020202030204" charset="0"/>
                <a:cs typeface="Arial Narrow" panose="020B0606020202030204" charset="0"/>
              </a:rPr>
              <a:t> epidemiology</a:t>
            </a:r>
            <a:r>
              <a:rPr lang="en-US" sz="2700" dirty="0">
                <a:latin typeface="Arial Narrow" panose="020B0606020202030204" charset="0"/>
                <a:cs typeface="Arial Narrow" panose="020B0606020202030204" charset="0"/>
              </a:rPr>
              <a:t> and </a:t>
            </a:r>
            <a:r>
              <a:rPr lang="en-US" sz="2700" b="1" dirty="0">
                <a:latin typeface="Arial Narrow" panose="020B0606020202030204" charset="0"/>
                <a:cs typeface="Arial Narrow" panose="020B0606020202030204" charset="0"/>
              </a:rPr>
              <a:t>socio-demographic</a:t>
            </a:r>
            <a:r>
              <a:rPr lang="en-US" sz="2700" dirty="0">
                <a:latin typeface="Arial Narrow" panose="020B0606020202030204" charset="0"/>
                <a:cs typeface="Arial Narrow" panose="020B0606020202030204" charset="0"/>
              </a:rPr>
              <a:t> factors associated with different diseases </a:t>
            </a:r>
            <a:endParaRPr lang="en-US" sz="2700" dirty="0">
              <a:latin typeface="Arial Narrow" panose="020B0606020202030204" charset="0"/>
              <a:cs typeface="Arial Narrow" panose="020B0606020202030204" charset="0"/>
            </a:endParaRPr>
          </a:p>
          <a:p>
            <a:pPr algn="l">
              <a:lnSpc>
                <a:spcPct val="200000"/>
              </a:lnSpc>
              <a:buFont typeface="Wingdings" panose="05000000000000000000" charset="0"/>
              <a:buChar char="v"/>
            </a:pPr>
            <a:r>
              <a:rPr lang="en-US" sz="2700" dirty="0">
                <a:latin typeface="Arial Narrow" panose="020B0606020202030204" charset="0"/>
                <a:cs typeface="Arial Narrow" panose="020B0606020202030204" charset="0"/>
              </a:rPr>
              <a:t> the impact of </a:t>
            </a:r>
            <a:r>
              <a:rPr lang="en-US" sz="2700" b="1" dirty="0">
                <a:latin typeface="Arial Narrow" panose="020B0606020202030204" charset="0"/>
                <a:cs typeface="Arial Narrow" panose="020B0606020202030204" charset="0"/>
              </a:rPr>
              <a:t>health education</a:t>
            </a:r>
            <a:r>
              <a:rPr lang="en-US" sz="2700" dirty="0">
                <a:latin typeface="Arial Narrow" panose="020B0606020202030204" charset="0"/>
                <a:cs typeface="Arial Narrow" panose="020B0606020202030204" charset="0"/>
              </a:rPr>
              <a:t> in improving health behavior, lifestyle and health status</a:t>
            </a:r>
            <a:endParaRPr lang="en-US" sz="2700" dirty="0">
              <a:latin typeface="Arial Narrow" panose="020B0606020202030204" charset="0"/>
              <a:cs typeface="Arial Narrow" panose="020B0606020202030204" charset="0"/>
            </a:endParaRPr>
          </a:p>
        </p:txBody>
      </p:sp>
      <p:sp>
        <p:nvSpPr>
          <p:cNvPr id="3" name="Title 1"/>
          <p:cNvSpPr txBox="1"/>
          <p:nvPr/>
        </p:nvSpPr>
        <p:spPr>
          <a:xfrm>
            <a:off x="0" y="0"/>
            <a:ext cx="12192000" cy="10795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0"/>
              </a:spcAft>
            </a:pPr>
            <a:r>
              <a:rPr lang="en-US" sz="2800" b="1" dirty="0">
                <a:solidFill>
                  <a:schemeClr val="tx1"/>
                </a:solidFill>
                <a:latin typeface="Arial Narrow" panose="020B0606020202030204" charset="0"/>
                <a:cs typeface="Arial Narrow" panose="020B0606020202030204" charset="0"/>
                <a:sym typeface="+mn-ea"/>
              </a:rPr>
              <a:t>General Objective</a:t>
            </a:r>
            <a:endParaRPr lang="en-US" sz="2800" b="1" kern="1200" dirty="0">
              <a:solidFill>
                <a:schemeClr val="tx1"/>
              </a:solidFill>
              <a:latin typeface="Arial Narrow" panose="020B0606020202030204" charset="0"/>
              <a:cs typeface="Arial Narrow" panose="020B0606020202030204" charset="0"/>
              <a:sym typeface="+mn-ea"/>
            </a:endParaRPr>
          </a:p>
        </p:txBody>
      </p:sp>
      <p:sp>
        <p:nvSpPr>
          <p:cNvPr id="6" name="Rectangles 5"/>
          <p:cNvSpPr/>
          <p:nvPr/>
        </p:nvSpPr>
        <p:spPr>
          <a:xfrm>
            <a:off x="-635" y="6212840"/>
            <a:ext cx="12192635" cy="635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p:cNvSpPr txBox="1"/>
          <p:nvPr/>
        </p:nvSpPr>
        <p:spPr>
          <a:xfrm>
            <a:off x="0" y="0"/>
            <a:ext cx="12192000" cy="10795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0"/>
              </a:spcAft>
            </a:pPr>
            <a:r>
              <a:rPr lang="en-US" sz="2800" b="1" dirty="0">
                <a:solidFill>
                  <a:schemeClr val="bg1"/>
                </a:solidFill>
                <a:latin typeface="Arial Narrow" panose="020B0606020202030204" charset="0"/>
                <a:cs typeface="Arial Narrow" panose="020B0606020202030204" charset="0"/>
                <a:sym typeface="+mn-ea"/>
              </a:rPr>
              <a:t>Specific Objectives</a:t>
            </a:r>
            <a:endParaRPr lang="en-US" sz="2800" b="1" kern="1200" dirty="0">
              <a:solidFill>
                <a:schemeClr val="bg1"/>
              </a:solidFill>
              <a:latin typeface="Arial Narrow" panose="020B0606020202030204" charset="0"/>
              <a:cs typeface="Arial Narrow" panose="020B0606020202030204" charset="0"/>
              <a:sym typeface="+mn-ea"/>
            </a:endParaRPr>
          </a:p>
        </p:txBody>
      </p:sp>
      <p:sp>
        <p:nvSpPr>
          <p:cNvPr id="6" name="Rectangles 5"/>
          <p:cNvSpPr/>
          <p:nvPr/>
        </p:nvSpPr>
        <p:spPr>
          <a:xfrm>
            <a:off x="-635" y="6212840"/>
            <a:ext cx="12192635" cy="635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Text Box 7"/>
          <p:cNvSpPr txBox="1"/>
          <p:nvPr/>
        </p:nvSpPr>
        <p:spPr>
          <a:xfrm>
            <a:off x="325755" y="1750695"/>
            <a:ext cx="11586210" cy="3784600"/>
          </a:xfrm>
          <a:prstGeom prst="rect">
            <a:avLst/>
          </a:prstGeom>
          <a:noFill/>
          <a:ln w="9525">
            <a:noFill/>
          </a:ln>
        </p:spPr>
        <p:txBody>
          <a:bodyPr wrap="square" anchor="ctr" anchorCtr="0">
            <a:spAutoFit/>
          </a:bodyPr>
          <a:p>
            <a:pPr indent="0" algn="just"/>
            <a:r>
              <a:rPr lang="en-US" sz="2400" b="1">
                <a:solidFill>
                  <a:schemeClr val="bg1"/>
                </a:solidFill>
                <a:latin typeface="Arial Narrow" panose="020B0606020202030204" charset="0"/>
                <a:ea typeface="SimSun" panose="02010600030101010101" pitchFamily="2" charset="-122"/>
              </a:rPr>
              <a:t>a) </a:t>
            </a:r>
            <a:r>
              <a:rPr lang="en-US" sz="2400" b="0">
                <a:solidFill>
                  <a:schemeClr val="bg1"/>
                </a:solidFill>
                <a:latin typeface="Arial Narrow" panose="020B0606020202030204" charset="0"/>
                <a:ea typeface="SimSun" panose="02010600030101010101" pitchFamily="2" charset="-122"/>
              </a:rPr>
              <a:t>To determine the </a:t>
            </a:r>
            <a:r>
              <a:rPr lang="en-US" sz="2400" b="1">
                <a:solidFill>
                  <a:schemeClr val="bg1"/>
                </a:solidFill>
                <a:latin typeface="Arial Narrow" panose="020B0606020202030204" charset="0"/>
                <a:ea typeface="SimSun" panose="02010600030101010101" pitchFamily="2" charset="-122"/>
              </a:rPr>
              <a:t>knowledge, attitude</a:t>
            </a:r>
            <a:r>
              <a:rPr lang="en-US" sz="2400" b="0">
                <a:solidFill>
                  <a:schemeClr val="bg1"/>
                </a:solidFill>
                <a:latin typeface="Arial Narrow" panose="020B0606020202030204" charset="0"/>
                <a:ea typeface="SimSun" panose="02010600030101010101" pitchFamily="2" charset="-122"/>
              </a:rPr>
              <a:t> and </a:t>
            </a:r>
            <a:r>
              <a:rPr lang="en-US" sz="2400" b="1">
                <a:solidFill>
                  <a:schemeClr val="bg1"/>
                </a:solidFill>
                <a:latin typeface="Arial Narrow" panose="020B0606020202030204" charset="0"/>
                <a:ea typeface="SimSun" panose="02010600030101010101" pitchFamily="2" charset="-122"/>
              </a:rPr>
              <a:t>practices</a:t>
            </a:r>
            <a:r>
              <a:rPr lang="en-US" sz="2400" b="0">
                <a:solidFill>
                  <a:schemeClr val="bg1"/>
                </a:solidFill>
                <a:latin typeface="Arial Narrow" panose="020B0606020202030204" charset="0"/>
                <a:ea typeface="SimSun" panose="02010600030101010101" pitchFamily="2" charset="-122"/>
              </a:rPr>
              <a:t> regarding different diseases among the respondents. </a:t>
            </a:r>
            <a:endParaRPr lang="en-US" sz="2400" b="0">
              <a:solidFill>
                <a:schemeClr val="bg1"/>
              </a:solidFill>
              <a:latin typeface="Arial Narrow" panose="020B0606020202030204" charset="0"/>
              <a:ea typeface="SimSun" panose="02010600030101010101" pitchFamily="2" charset="-122"/>
            </a:endParaRPr>
          </a:p>
          <a:p>
            <a:pPr indent="0" algn="just"/>
            <a:r>
              <a:rPr lang="en-US" sz="2400" b="1">
                <a:solidFill>
                  <a:schemeClr val="bg1"/>
                </a:solidFill>
                <a:latin typeface="Arial Narrow" panose="020B0606020202030204" charset="0"/>
                <a:ea typeface="SimSun" panose="02010600030101010101" pitchFamily="2" charset="-122"/>
              </a:rPr>
              <a:t>b)</a:t>
            </a:r>
            <a:r>
              <a:rPr lang="en-US" sz="2400" b="0">
                <a:solidFill>
                  <a:schemeClr val="bg1"/>
                </a:solidFill>
                <a:latin typeface="Arial Narrow" panose="020B0606020202030204" charset="0"/>
                <a:ea typeface="SimSun" panose="02010600030101010101" pitchFamily="2" charset="-122"/>
              </a:rPr>
              <a:t> To estimate the </a:t>
            </a:r>
            <a:r>
              <a:rPr lang="en-US" sz="2400" b="1">
                <a:solidFill>
                  <a:schemeClr val="bg1"/>
                </a:solidFill>
                <a:latin typeface="Arial Narrow" panose="020B0606020202030204" charset="0"/>
                <a:ea typeface="SimSun" panose="02010600030101010101" pitchFamily="2" charset="-122"/>
              </a:rPr>
              <a:t>disease burden/occurrence</a:t>
            </a:r>
            <a:r>
              <a:rPr lang="en-US" sz="2400" b="0">
                <a:solidFill>
                  <a:schemeClr val="bg1"/>
                </a:solidFill>
                <a:latin typeface="Arial Narrow" panose="020B0606020202030204" charset="0"/>
                <a:ea typeface="SimSun" panose="02010600030101010101" pitchFamily="2" charset="-122"/>
              </a:rPr>
              <a:t> among the community people. </a:t>
            </a:r>
            <a:endParaRPr lang="en-US" sz="2400" b="0">
              <a:solidFill>
                <a:schemeClr val="bg1"/>
              </a:solidFill>
              <a:latin typeface="Arial Narrow" panose="020B0606020202030204" charset="0"/>
              <a:ea typeface="SimSun" panose="02010600030101010101" pitchFamily="2" charset="-122"/>
            </a:endParaRPr>
          </a:p>
          <a:p>
            <a:pPr indent="0" algn="just"/>
            <a:r>
              <a:rPr lang="en-US" sz="2400" b="1">
                <a:solidFill>
                  <a:schemeClr val="bg1"/>
                </a:solidFill>
                <a:latin typeface="Arial Narrow" panose="020B0606020202030204" charset="0"/>
                <a:ea typeface="SimSun" panose="02010600030101010101" pitchFamily="2" charset="-122"/>
              </a:rPr>
              <a:t>c) </a:t>
            </a:r>
            <a:r>
              <a:rPr lang="en-US" sz="2400" b="0">
                <a:solidFill>
                  <a:schemeClr val="bg1"/>
                </a:solidFill>
                <a:latin typeface="Arial Narrow" panose="020B0606020202030204" charset="0"/>
                <a:ea typeface="SimSun" panose="02010600030101010101" pitchFamily="2" charset="-122"/>
              </a:rPr>
              <a:t>To find out the impact of </a:t>
            </a:r>
            <a:r>
              <a:rPr lang="en-US" sz="2400" b="1">
                <a:solidFill>
                  <a:schemeClr val="bg1"/>
                </a:solidFill>
                <a:latin typeface="Arial Narrow" panose="020B0606020202030204" charset="0"/>
                <a:ea typeface="SimSun" panose="02010600030101010101" pitchFamily="2" charset="-122"/>
              </a:rPr>
              <a:t>health education</a:t>
            </a:r>
            <a:r>
              <a:rPr lang="en-US" sz="2400" b="0">
                <a:solidFill>
                  <a:schemeClr val="bg1"/>
                </a:solidFill>
                <a:latin typeface="Arial Narrow" panose="020B0606020202030204" charset="0"/>
                <a:ea typeface="SimSun" panose="02010600030101010101" pitchFamily="2" charset="-122"/>
              </a:rPr>
              <a:t> about different health issues including their health behavior, life style and health status of the respondents. </a:t>
            </a:r>
            <a:endParaRPr lang="en-US" sz="2400" b="0">
              <a:solidFill>
                <a:schemeClr val="bg1"/>
              </a:solidFill>
              <a:latin typeface="Arial Narrow" panose="020B0606020202030204" charset="0"/>
              <a:ea typeface="SimSun" panose="02010600030101010101" pitchFamily="2" charset="-122"/>
            </a:endParaRPr>
          </a:p>
          <a:p>
            <a:pPr indent="0" algn="just"/>
            <a:r>
              <a:rPr lang="en-US" sz="2400" b="1">
                <a:solidFill>
                  <a:schemeClr val="bg1"/>
                </a:solidFill>
                <a:latin typeface="Arial Narrow" panose="020B0606020202030204" charset="0"/>
                <a:ea typeface="SimSun" panose="02010600030101010101" pitchFamily="2" charset="-122"/>
              </a:rPr>
              <a:t>d)</a:t>
            </a:r>
            <a:r>
              <a:rPr lang="en-US" sz="2400" b="0">
                <a:solidFill>
                  <a:schemeClr val="bg1"/>
                </a:solidFill>
                <a:latin typeface="Arial Narrow" panose="020B0606020202030204" charset="0"/>
                <a:ea typeface="SimSun" panose="02010600030101010101" pitchFamily="2" charset="-122"/>
              </a:rPr>
              <a:t> To reveal the </a:t>
            </a:r>
            <a:r>
              <a:rPr lang="en-US" sz="2400" b="1">
                <a:solidFill>
                  <a:schemeClr val="bg1"/>
                </a:solidFill>
                <a:latin typeface="Arial Narrow" panose="020B0606020202030204" charset="0"/>
                <a:ea typeface="SimSun" panose="02010600030101010101" pitchFamily="2" charset="-122"/>
              </a:rPr>
              <a:t>socio-demographic factors</a:t>
            </a:r>
            <a:r>
              <a:rPr lang="en-US" sz="2400" b="0">
                <a:solidFill>
                  <a:schemeClr val="bg1"/>
                </a:solidFill>
                <a:latin typeface="Arial Narrow" panose="020B0606020202030204" charset="0"/>
                <a:ea typeface="SimSun" panose="02010600030101010101" pitchFamily="2" charset="-122"/>
              </a:rPr>
              <a:t> associated with different diseases (both communicable and non-communicable) of the respondents.</a:t>
            </a:r>
            <a:endParaRPr lang="en-US" sz="2400" b="0">
              <a:solidFill>
                <a:schemeClr val="bg1"/>
              </a:solidFill>
              <a:latin typeface="Arial Narrow" panose="020B060602020203020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3966845" y="2929255"/>
            <a:ext cx="4258310" cy="999490"/>
          </a:xfrm>
        </p:spPr>
        <p:txBody>
          <a:bodyPr vert="horz" lIns="68580" tIns="34290" rIns="68580" bIns="34290" rtlCol="0" anchor="ctr">
            <a:noAutofit/>
          </a:bodyPr>
          <a:p>
            <a:pPr algn="ctr"/>
            <a:r>
              <a:rPr lang="en-US" sz="3600" b="1" kern="1200" dirty="0">
                <a:solidFill>
                  <a:schemeClr val="accent4"/>
                </a:solidFill>
                <a:latin typeface="Stencil" panose="040409050D0802020404" charset="0"/>
                <a:cs typeface="Stencil" panose="040409050D0802020404" charset="0"/>
              </a:rPr>
              <a:t>Methodology</a:t>
            </a:r>
            <a:endParaRPr lang="en-US" sz="3600" b="1" kern="1200" dirty="0">
              <a:solidFill>
                <a:schemeClr val="accent4"/>
              </a:solidFill>
              <a:latin typeface="Stencil" panose="040409050D0802020404" charset="0"/>
              <a:cs typeface="Stencil" panose="040409050D0802020404" charset="0"/>
            </a:endParaRPr>
          </a:p>
        </p:txBody>
      </p:sp>
      <p:sp>
        <p:nvSpPr>
          <p:cNvPr id="5" name="Title 1"/>
          <p:cNvSpPr txBox="1"/>
          <p:nvPr/>
        </p:nvSpPr>
        <p:spPr>
          <a:xfrm>
            <a:off x="0" y="0"/>
            <a:ext cx="12192000" cy="10795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0"/>
              </a:spcAft>
            </a:pPr>
            <a:endParaRPr lang="en-US" sz="2800" b="1" kern="1200" dirty="0">
              <a:solidFill>
                <a:schemeClr val="bg1"/>
              </a:solidFill>
              <a:latin typeface="Arial Narrow" panose="020B0606020202030204" charset="0"/>
              <a:cs typeface="Arial Narrow" panose="020B0606020202030204" charset="0"/>
              <a:sym typeface="+mn-ea"/>
            </a:endParaRPr>
          </a:p>
        </p:txBody>
      </p:sp>
      <p:sp>
        <p:nvSpPr>
          <p:cNvPr id="6" name="Rectangles 5"/>
          <p:cNvSpPr/>
          <p:nvPr/>
        </p:nvSpPr>
        <p:spPr>
          <a:xfrm>
            <a:off x="-635" y="6212840"/>
            <a:ext cx="12192635" cy="635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Chittagong Veterinary and Animal Sciences University - Wikipedia"/>
          <p:cNvPicPr/>
          <p:nvPr/>
        </p:nvPicPr>
        <p:blipFill>
          <a:blip r:embed="rId1">
            <a:extLst>
              <a:ext uri="{28A0092B-C50C-407E-A947-70E740481C1C}">
                <a14:useLocalDpi xmlns:a14="http://schemas.microsoft.com/office/drawing/2010/main" val="0"/>
              </a:ext>
            </a:extLst>
          </a:blip>
          <a:srcRect/>
          <a:stretch>
            <a:fillRect/>
          </a:stretch>
        </p:blipFill>
        <p:spPr bwMode="auto">
          <a:xfrm>
            <a:off x="10247630" y="502920"/>
            <a:ext cx="1551940" cy="1357630"/>
          </a:xfrm>
          <a:prstGeom prst="rect">
            <a:avLst/>
          </a:prstGeom>
          <a:noFill/>
          <a:ln w="12700" cmpd="sng">
            <a:solidFill>
              <a:schemeClr val="bg1"/>
            </a:solidFill>
            <a:prstDash val="solid"/>
          </a:ln>
        </p:spPr>
      </p:pic>
      <p:sp>
        <p:nvSpPr>
          <p:cNvPr id="3" name="Rectangles 2"/>
          <p:cNvSpPr/>
          <p:nvPr/>
        </p:nvSpPr>
        <p:spPr>
          <a:xfrm>
            <a:off x="537210" y="502920"/>
            <a:ext cx="9309735" cy="5897880"/>
          </a:xfrm>
          <a:prstGeom prst="rec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b" anchorCtr="0"/>
          <a:p>
            <a:pPr algn="ctr">
              <a:lnSpc>
                <a:spcPct val="100000"/>
              </a:lnSpc>
            </a:pPr>
            <a:endParaRPr lang="en-US"/>
          </a:p>
        </p:txBody>
      </p:sp>
      <p:sp>
        <p:nvSpPr>
          <p:cNvPr id="8" name="Title 1"/>
          <p:cNvSpPr>
            <a:spLocks noGrp="1"/>
          </p:cNvSpPr>
          <p:nvPr>
            <p:ph type="title"/>
          </p:nvPr>
        </p:nvSpPr>
        <p:spPr>
          <a:xfrm>
            <a:off x="609600" y="502920"/>
            <a:ext cx="10972800" cy="5897880"/>
          </a:xfrm>
          <a:noFill/>
          <a:ln>
            <a:noFill/>
          </a:ln>
          <a:extLst>
            <a:ext uri="{909E8E84-426E-40DD-AFC4-6F175D3DCCD1}">
              <a14:hiddenFill xmlns:a14="http://schemas.microsoft.com/office/drawing/2010/main">
                <a:solidFill>
                  <a:schemeClr val="bg1"/>
                </a:solidFill>
              </a14:hiddenFill>
            </a:ext>
          </a:extLst>
        </p:spPr>
        <p:txBody>
          <a:bodyPr anchor="ctr" anchorCtr="0">
            <a:noAutofit/>
          </a:bodyPr>
          <a:p>
            <a:pPr algn="l" defTabSz="490855">
              <a:lnSpc>
                <a:spcPct val="115000"/>
              </a:lnSpc>
              <a:spcBef>
                <a:spcPts val="0"/>
              </a:spcBef>
              <a:spcAft>
                <a:spcPts val="0"/>
              </a:spcAft>
            </a:pPr>
            <a:r>
              <a:rPr lang="en-US" sz="2400" b="1" dirty="0">
                <a:solidFill>
                  <a:schemeClr val="tx1"/>
                </a:solidFill>
                <a:latin typeface="Arial Narrow" panose="020B0606020202030204" charset="0"/>
                <a:cs typeface="Arial Narrow" panose="020B0606020202030204" charset="0"/>
              </a:rPr>
              <a:t>Panel of the Supervisors</a:t>
            </a:r>
            <a:r>
              <a:rPr lang="en-US" sz="2400" b="1" dirty="0" smtClean="0">
                <a:solidFill>
                  <a:schemeClr val="tx1"/>
                </a:solidFill>
                <a:latin typeface="Arial Narrow" panose="020B0606020202030204" charset="0"/>
                <a:cs typeface="Arial Narrow" panose="020B0606020202030204" charset="0"/>
              </a:rPr>
              <a:t>:</a:t>
            </a:r>
            <a:br>
              <a:rPr lang="en-US" sz="2400" b="1" dirty="0" smtClean="0">
                <a:solidFill>
                  <a:schemeClr val="tx1"/>
                </a:solidFill>
                <a:latin typeface="Arial Narrow" panose="020B0606020202030204" charset="0"/>
                <a:cs typeface="Arial Narrow" panose="020B0606020202030204" charset="0"/>
              </a:rPr>
            </a:br>
            <a:br>
              <a:rPr lang="en-US" sz="800" b="1" dirty="0" smtClean="0">
                <a:solidFill>
                  <a:schemeClr val="tx1"/>
                </a:solidFill>
                <a:latin typeface="Arial Narrow" panose="020B0606020202030204" charset="0"/>
                <a:cs typeface="Arial Narrow" panose="020B0606020202030204" charset="0"/>
              </a:rPr>
            </a:br>
            <a:r>
              <a:rPr lang="en-US" sz="2400" b="1" dirty="0" smtClean="0">
                <a:solidFill>
                  <a:schemeClr val="tx1"/>
                </a:solidFill>
                <a:latin typeface="Arial Narrow" panose="020B0606020202030204" charset="0"/>
                <a:cs typeface="Arial Narrow" panose="020B0606020202030204" charset="0"/>
              </a:rPr>
              <a:t>	</a:t>
            </a:r>
            <a:r>
              <a:rPr lang="en-US" sz="2400" b="1" dirty="0" smtClean="0">
                <a:solidFill>
                  <a:schemeClr val="tx1"/>
                </a:solidFill>
                <a:highlight>
                  <a:srgbClr val="00FF00"/>
                </a:highlight>
                <a:latin typeface="Arial Narrow" panose="020B0606020202030204" charset="0"/>
                <a:cs typeface="Arial Narrow" panose="020B0606020202030204" charset="0"/>
              </a:rPr>
              <a:t>Supervisor:</a:t>
            </a:r>
            <a:r>
              <a:rPr lang="en-US" sz="2400" b="1" dirty="0" smtClean="0">
                <a:solidFill>
                  <a:schemeClr val="tx1"/>
                </a:solidFill>
                <a:latin typeface="Arial Narrow" panose="020B0606020202030204" charset="0"/>
                <a:cs typeface="Arial Narrow" panose="020B0606020202030204" charset="0"/>
              </a:rPr>
              <a:t> </a:t>
            </a:r>
            <a:br>
              <a:rPr lang="en-US" sz="2400" b="1" dirty="0" smtClean="0">
                <a:solidFill>
                  <a:schemeClr val="tx1"/>
                </a:solidFill>
                <a:latin typeface="Arial Narrow" panose="020B0606020202030204" charset="0"/>
                <a:cs typeface="Arial Narrow" panose="020B0606020202030204" charset="0"/>
              </a:rPr>
            </a:br>
            <a:br>
              <a:rPr lang="en-US" sz="800" b="1" dirty="0" smtClean="0">
                <a:solidFill>
                  <a:schemeClr val="tx1"/>
                </a:solidFill>
                <a:latin typeface="Arial Narrow" panose="020B0606020202030204" charset="0"/>
                <a:cs typeface="Arial Narrow" panose="020B0606020202030204" charset="0"/>
              </a:rPr>
            </a:br>
            <a:r>
              <a:rPr lang="en-US" sz="2400" b="1" dirty="0" smtClean="0">
                <a:solidFill>
                  <a:schemeClr val="accent5">
                    <a:lumMod val="50000"/>
                  </a:schemeClr>
                </a:solidFill>
                <a:latin typeface="Arial Narrow" panose="020B0606020202030204" charset="0"/>
                <a:cs typeface="Arial Narrow" panose="020B0606020202030204" charset="0"/>
              </a:rPr>
              <a:t>	</a:t>
            </a:r>
            <a:r>
              <a:rPr lang="en-US" sz="2400" b="1" dirty="0">
                <a:solidFill>
                  <a:schemeClr val="accent5">
                    <a:lumMod val="50000"/>
                  </a:schemeClr>
                </a:solidFill>
                <a:latin typeface="Arial Narrow" panose="020B0606020202030204" charset="0"/>
                <a:cs typeface="Arial Narrow" panose="020B0606020202030204" charset="0"/>
              </a:rPr>
              <a:t>Prof. Dr. Mohammad </a:t>
            </a:r>
            <a:r>
              <a:rPr lang="en-US" sz="2400" b="1" dirty="0" err="1">
                <a:solidFill>
                  <a:schemeClr val="accent5">
                    <a:lumMod val="50000"/>
                  </a:schemeClr>
                </a:solidFill>
                <a:latin typeface="Arial Narrow" panose="020B0606020202030204" charset="0"/>
                <a:cs typeface="Arial Narrow" panose="020B0606020202030204" charset="0"/>
              </a:rPr>
              <a:t>Alamgir</a:t>
            </a:r>
            <a:r>
              <a:rPr lang="en-US" sz="2400" b="1" dirty="0">
                <a:solidFill>
                  <a:schemeClr val="accent5">
                    <a:lumMod val="50000"/>
                  </a:schemeClr>
                </a:solidFill>
                <a:latin typeface="Arial Narrow" panose="020B0606020202030204" charset="0"/>
                <a:cs typeface="Arial Narrow" panose="020B0606020202030204" charset="0"/>
              </a:rPr>
              <a:t> Hossain</a:t>
            </a:r>
            <a:br>
              <a:rPr lang="en-US" sz="2400" dirty="0">
                <a:solidFill>
                  <a:schemeClr val="tx1"/>
                </a:solidFill>
                <a:latin typeface="Arial Narrow" panose="020B0606020202030204" charset="0"/>
                <a:cs typeface="Arial Narrow" panose="020B0606020202030204" charset="0"/>
              </a:rPr>
            </a:br>
            <a:br>
              <a:rPr lang="en-US" sz="800" dirty="0">
                <a:solidFill>
                  <a:schemeClr val="tx1"/>
                </a:solidFill>
                <a:latin typeface="Arial Narrow" panose="020B0606020202030204" charset="0"/>
                <a:cs typeface="Arial Narrow" panose="020B0606020202030204" charset="0"/>
              </a:rPr>
            </a:br>
            <a:r>
              <a:rPr lang="en-US" sz="2400" dirty="0">
                <a:solidFill>
                  <a:schemeClr val="tx1"/>
                </a:solidFill>
                <a:latin typeface="Arial Narrow" panose="020B0606020202030204" charset="0"/>
                <a:cs typeface="Arial Narrow" panose="020B0606020202030204" charset="0"/>
              </a:rPr>
              <a:t>	</a:t>
            </a:r>
            <a:r>
              <a:rPr lang="en-US" sz="2400" b="1" dirty="0">
                <a:solidFill>
                  <a:schemeClr val="tx1"/>
                </a:solidFill>
                <a:highlight>
                  <a:srgbClr val="00FFFF"/>
                </a:highlight>
                <a:latin typeface="Arial Narrow" panose="020B0606020202030204" charset="0"/>
                <a:cs typeface="Arial Narrow" panose="020B0606020202030204" charset="0"/>
              </a:rPr>
              <a:t>Co-Supervisors:</a:t>
            </a:r>
            <a:r>
              <a:rPr lang="en-US" sz="2400" dirty="0">
                <a:solidFill>
                  <a:schemeClr val="tx1"/>
                </a:solidFill>
                <a:latin typeface="Arial Narrow" panose="020B0606020202030204" charset="0"/>
                <a:cs typeface="Arial Narrow" panose="020B0606020202030204" charset="0"/>
              </a:rPr>
              <a:t> </a:t>
            </a:r>
            <a:br>
              <a:rPr lang="en-US" sz="2400" dirty="0">
                <a:solidFill>
                  <a:schemeClr val="tx1"/>
                </a:solidFill>
                <a:latin typeface="Arial Narrow" panose="020B0606020202030204" charset="0"/>
                <a:cs typeface="Arial Narrow" panose="020B0606020202030204" charset="0"/>
              </a:rPr>
            </a:br>
            <a:br>
              <a:rPr lang="en-US" sz="800" dirty="0">
                <a:solidFill>
                  <a:schemeClr val="tx1"/>
                </a:solidFill>
                <a:latin typeface="Arial Narrow" panose="020B0606020202030204" charset="0"/>
                <a:cs typeface="Arial Narrow" panose="020B0606020202030204" charset="0"/>
              </a:rPr>
            </a:br>
            <a:r>
              <a:rPr lang="en-US" sz="2400" b="1" dirty="0">
                <a:solidFill>
                  <a:schemeClr val="accent5">
                    <a:lumMod val="50000"/>
                  </a:schemeClr>
                </a:solidFill>
                <a:latin typeface="Arial Narrow" panose="020B0606020202030204" charset="0"/>
                <a:cs typeface="Arial Narrow" panose="020B0606020202030204" charset="0"/>
              </a:rPr>
              <a:t>	1. </a:t>
            </a:r>
            <a:r>
              <a:rPr lang="en-US" sz="2400" b="1" dirty="0">
                <a:solidFill>
                  <a:schemeClr val="accent5">
                    <a:lumMod val="50000"/>
                  </a:schemeClr>
                </a:solidFill>
                <a:latin typeface="Arial Narrow" panose="020B0606020202030204" charset="0"/>
                <a:cs typeface="Arial Narrow" panose="020B0606020202030204" charset="0"/>
                <a:sym typeface="+mn-ea"/>
              </a:rPr>
              <a:t>Prof. Dr. AMAM </a:t>
            </a:r>
            <a:r>
              <a:rPr lang="en-US" sz="2400" b="1" dirty="0" err="1">
                <a:solidFill>
                  <a:schemeClr val="accent5">
                    <a:lumMod val="50000"/>
                  </a:schemeClr>
                </a:solidFill>
                <a:latin typeface="Arial Narrow" panose="020B0606020202030204" charset="0"/>
                <a:cs typeface="Arial Narrow" panose="020B0606020202030204" charset="0"/>
                <a:sym typeface="+mn-ea"/>
              </a:rPr>
              <a:t>Zonaed</a:t>
            </a:r>
            <a:r>
              <a:rPr lang="en-US" sz="2400" b="1" dirty="0">
                <a:solidFill>
                  <a:schemeClr val="accent5">
                    <a:lumMod val="50000"/>
                  </a:schemeClr>
                </a:solidFill>
                <a:latin typeface="Arial Narrow" panose="020B0606020202030204" charset="0"/>
                <a:cs typeface="Arial Narrow" panose="020B0606020202030204" charset="0"/>
                <a:sym typeface="+mn-ea"/>
              </a:rPr>
              <a:t> </a:t>
            </a:r>
            <a:r>
              <a:rPr lang="en-US" sz="2400" b="1" dirty="0" err="1">
                <a:solidFill>
                  <a:schemeClr val="accent5">
                    <a:lumMod val="50000"/>
                  </a:schemeClr>
                </a:solidFill>
                <a:latin typeface="Arial Narrow" panose="020B0606020202030204" charset="0"/>
                <a:cs typeface="Arial Narrow" panose="020B0606020202030204" charset="0"/>
                <a:sym typeface="+mn-ea"/>
              </a:rPr>
              <a:t>Siddiki</a:t>
            </a:r>
            <a:r>
              <a:rPr lang="en-US" sz="2400" b="1" dirty="0">
                <a:solidFill>
                  <a:schemeClr val="accent5">
                    <a:lumMod val="50000"/>
                  </a:schemeClr>
                </a:solidFill>
                <a:latin typeface="Arial Narrow" panose="020B0606020202030204" charset="0"/>
                <a:cs typeface="Arial Narrow" panose="020B0606020202030204" charset="0"/>
                <a:sym typeface="+mn-ea"/>
              </a:rPr>
              <a:t> </a:t>
            </a:r>
            <a:br>
              <a:rPr lang="en-US" sz="2400" b="1" dirty="0">
                <a:solidFill>
                  <a:schemeClr val="accent5">
                    <a:lumMod val="50000"/>
                  </a:schemeClr>
                </a:solidFill>
                <a:latin typeface="Arial Narrow" panose="020B0606020202030204" charset="0"/>
                <a:cs typeface="Arial Narrow" panose="020B0606020202030204" charset="0"/>
                <a:sym typeface="+mn-ea"/>
              </a:rPr>
            </a:br>
            <a:br>
              <a:rPr lang="en-US" sz="800" b="1" dirty="0">
                <a:solidFill>
                  <a:schemeClr val="accent5">
                    <a:lumMod val="50000"/>
                  </a:schemeClr>
                </a:solidFill>
                <a:latin typeface="Arial Narrow" panose="020B0606020202030204" charset="0"/>
                <a:cs typeface="Arial Narrow" panose="020B0606020202030204" charset="0"/>
                <a:sym typeface="+mn-ea"/>
              </a:rPr>
            </a:br>
            <a:r>
              <a:rPr lang="en-US" sz="2400" b="1" dirty="0">
                <a:solidFill>
                  <a:schemeClr val="accent5">
                    <a:lumMod val="50000"/>
                  </a:schemeClr>
                </a:solidFill>
                <a:latin typeface="Arial Narrow" panose="020B0606020202030204" charset="0"/>
                <a:cs typeface="Arial Narrow" panose="020B0606020202030204" charset="0"/>
                <a:sym typeface="+mn-ea"/>
              </a:rPr>
              <a:t>	2. Prof. Dr. </a:t>
            </a:r>
            <a:r>
              <a:rPr lang="en-US" sz="2400" b="1" dirty="0" err="1">
                <a:solidFill>
                  <a:schemeClr val="accent5">
                    <a:lumMod val="50000"/>
                  </a:schemeClr>
                </a:solidFill>
                <a:latin typeface="Arial Narrow" panose="020B0606020202030204" charset="0"/>
                <a:cs typeface="Arial Narrow" panose="020B0606020202030204" charset="0"/>
                <a:sym typeface="+mn-ea"/>
              </a:rPr>
              <a:t>Sharmin</a:t>
            </a:r>
            <a:r>
              <a:rPr lang="en-US" sz="2400" b="1" dirty="0">
                <a:solidFill>
                  <a:schemeClr val="accent5">
                    <a:lumMod val="50000"/>
                  </a:schemeClr>
                </a:solidFill>
                <a:latin typeface="Arial Narrow" panose="020B0606020202030204" charset="0"/>
                <a:cs typeface="Arial Narrow" panose="020B0606020202030204" charset="0"/>
                <a:sym typeface="+mn-ea"/>
              </a:rPr>
              <a:t> Chowdhury</a:t>
            </a:r>
            <a:br>
              <a:rPr lang="en-US" sz="2400" dirty="0">
                <a:solidFill>
                  <a:schemeClr val="tx1"/>
                </a:solidFill>
                <a:latin typeface="Arial Narrow" panose="020B0606020202030204" charset="0"/>
                <a:cs typeface="Arial Narrow" panose="020B0606020202030204" charset="0"/>
                <a:sym typeface="+mn-ea"/>
              </a:rPr>
            </a:br>
            <a:br>
              <a:rPr lang="en-US" sz="800" dirty="0">
                <a:solidFill>
                  <a:schemeClr val="tx1"/>
                </a:solidFill>
                <a:latin typeface="Arial Narrow" panose="020B0606020202030204" charset="0"/>
                <a:cs typeface="Arial Narrow" panose="020B0606020202030204" charset="0"/>
                <a:sym typeface="+mn-ea"/>
              </a:rPr>
            </a:br>
            <a:br>
              <a:rPr lang="en-US" sz="800" dirty="0">
                <a:solidFill>
                  <a:schemeClr val="tx1"/>
                </a:solidFill>
                <a:latin typeface="Arial Narrow" panose="020B0606020202030204" charset="0"/>
                <a:cs typeface="Arial Narrow" panose="020B0606020202030204" charset="0"/>
                <a:sym typeface="+mn-ea"/>
              </a:rPr>
            </a:br>
            <a:br>
              <a:rPr lang="en-US" sz="800" dirty="0">
                <a:solidFill>
                  <a:schemeClr val="tx1"/>
                </a:solidFill>
                <a:latin typeface="Arial Narrow" panose="020B0606020202030204" charset="0"/>
                <a:cs typeface="Arial Narrow" panose="020B0606020202030204" charset="0"/>
                <a:sym typeface="+mn-ea"/>
              </a:rPr>
            </a:br>
            <a:r>
              <a:rPr lang="en-US" sz="2000" dirty="0">
                <a:solidFill>
                  <a:schemeClr val="tx1"/>
                </a:solidFill>
                <a:latin typeface="Arial Narrow" panose="020B0606020202030204" charset="0"/>
                <a:cs typeface="Arial Narrow" panose="020B0606020202030204" charset="0"/>
                <a:sym typeface="+mn-ea"/>
              </a:rPr>
              <a:t>	</a:t>
            </a:r>
            <a:r>
              <a:rPr lang="en-US" sz="2000" b="1" dirty="0">
                <a:latin typeface="Arial Narrow" panose="020B0606020202030204" charset="0"/>
                <a:cs typeface="Arial Narrow" panose="020B0606020202030204" charset="0"/>
                <a:sym typeface="+mn-ea"/>
              </a:rPr>
              <a:t>Dept. of Pathology and Parasitology</a:t>
            </a:r>
            <a:br>
              <a:rPr lang="en-US" sz="2000" b="1" dirty="0">
                <a:latin typeface="Arial Narrow" panose="020B0606020202030204" charset="0"/>
                <a:cs typeface="Arial Narrow" panose="020B0606020202030204" charset="0"/>
                <a:sym typeface="+mn-ea"/>
              </a:rPr>
            </a:br>
            <a:r>
              <a:rPr lang="en-US" sz="2000" b="1" dirty="0">
                <a:latin typeface="Arial Narrow" panose="020B0606020202030204" charset="0"/>
                <a:cs typeface="Arial Narrow" panose="020B0606020202030204" charset="0"/>
                <a:sym typeface="+mn-ea"/>
              </a:rPr>
              <a:t>	</a:t>
            </a:r>
            <a:r>
              <a:rPr lang="en-US" sz="2000" b="1" dirty="0" smtClean="0">
                <a:solidFill>
                  <a:schemeClr val="tx1"/>
                </a:solidFill>
                <a:effectLst>
                  <a:outerShdw blurRad="38100" dist="38100" dir="2700000" algn="tl">
                    <a:srgbClr val="000000">
                      <a:alpha val="43137"/>
                    </a:srgbClr>
                  </a:outerShdw>
                </a:effectLst>
                <a:latin typeface="Arial Narrow" panose="020B0606020202030204" charset="0"/>
                <a:ea typeface="Calibri" panose="020F0502020204030204" charset="0"/>
                <a:cs typeface="Arial Narrow" panose="020B0606020202030204" charset="0"/>
                <a:sym typeface="+mn-ea"/>
              </a:rPr>
              <a:t>Chattogram Veterinary and Animal Sciences University (CVASU)</a:t>
            </a:r>
            <a:br>
              <a:rPr lang="en-US" sz="2000" b="1" dirty="0" smtClean="0">
                <a:solidFill>
                  <a:schemeClr val="tx1"/>
                </a:solidFill>
                <a:effectLst>
                  <a:outerShdw blurRad="38100" dist="38100" dir="2700000" algn="tl">
                    <a:srgbClr val="000000">
                      <a:alpha val="43137"/>
                    </a:srgbClr>
                  </a:outerShdw>
                </a:effectLst>
                <a:latin typeface="Arial Narrow" panose="020B0606020202030204" charset="0"/>
                <a:ea typeface="Calibri" panose="020F0502020204030204" charset="0"/>
                <a:cs typeface="Arial Narrow" panose="020B0606020202030204" charset="0"/>
              </a:rPr>
            </a:br>
            <a:r>
              <a:rPr lang="en-US" sz="1800" b="1" dirty="0" smtClean="0">
                <a:solidFill>
                  <a:schemeClr val="tx1"/>
                </a:solidFill>
                <a:effectLst>
                  <a:outerShdw blurRad="38100" dist="38100" dir="2700000" algn="tl">
                    <a:srgbClr val="000000">
                      <a:alpha val="43137"/>
                    </a:srgbClr>
                  </a:outerShdw>
                </a:effectLst>
                <a:latin typeface="Arial Narrow" panose="020B0606020202030204" charset="0"/>
                <a:ea typeface="Calibri" panose="020F0502020204030204" charset="0"/>
                <a:cs typeface="Arial Narrow" panose="020B0606020202030204" charset="0"/>
              </a:rPr>
              <a:t>	</a:t>
            </a:r>
            <a:r>
              <a:rPr lang="en-US" sz="1800" dirty="0" err="1" smtClean="0">
                <a:solidFill>
                  <a:schemeClr val="tx1"/>
                </a:solidFill>
                <a:effectLst/>
                <a:latin typeface="Arial Narrow" panose="020B0606020202030204" charset="0"/>
                <a:ea typeface="Calibri" panose="020F0502020204030204" charset="0"/>
                <a:cs typeface="Arial Narrow" panose="020B0606020202030204" charset="0"/>
                <a:sym typeface="+mn-ea"/>
              </a:rPr>
              <a:t>Khulshi</a:t>
            </a:r>
            <a:r>
              <a:rPr lang="en-US" sz="1800" dirty="0" smtClean="0">
                <a:solidFill>
                  <a:schemeClr val="tx1"/>
                </a:solidFill>
                <a:effectLst/>
                <a:latin typeface="Arial Narrow" panose="020B0606020202030204" charset="0"/>
                <a:ea typeface="Calibri" panose="020F0502020204030204" charset="0"/>
                <a:cs typeface="Arial Narrow" panose="020B0606020202030204" charset="0"/>
                <a:sym typeface="+mn-ea"/>
              </a:rPr>
              <a:t>, Chattogram</a:t>
            </a:r>
            <a:r>
              <a:rPr lang="en-US" sz="1800" dirty="0" smtClean="0">
                <a:solidFill>
                  <a:schemeClr val="tx1"/>
                </a:solidFill>
                <a:effectLst/>
                <a:latin typeface="Arial Narrow" panose="020B0606020202030204" charset="0"/>
                <a:ea typeface="Times New Roman" panose="02020603050405020304" pitchFamily="18" charset="0"/>
                <a:cs typeface="Arial Narrow" panose="020B0606020202030204" charset="0"/>
                <a:sym typeface="+mn-ea"/>
              </a:rPr>
              <a:t>-4225</a:t>
            </a:r>
            <a:r>
              <a:rPr lang="en-US" sz="1800" dirty="0" smtClean="0">
                <a:solidFill>
                  <a:schemeClr val="tx1"/>
                </a:solidFill>
                <a:effectLst/>
                <a:latin typeface="Arial Narrow" panose="020B0606020202030204" charset="0"/>
                <a:ea typeface="Calibri" panose="020F0502020204030204" charset="0"/>
                <a:cs typeface="Arial Narrow" panose="020B0606020202030204" charset="0"/>
                <a:sym typeface="+mn-ea"/>
              </a:rPr>
              <a:t>, Bangladesh</a:t>
            </a:r>
            <a:endParaRPr lang="en-US" sz="1400" dirty="0">
              <a:solidFill>
                <a:schemeClr val="tx1"/>
              </a:solidFill>
              <a:latin typeface="Arial Narrow" panose="020B0606020202030204" charset="0"/>
              <a:cs typeface="Arial Narrow" panose="020B0606020202030204" charset="0"/>
              <a:sym typeface="+mn-ea"/>
            </a:endParaRPr>
          </a:p>
        </p:txBody>
      </p:sp>
      <p:sp>
        <p:nvSpPr>
          <p:cNvPr id="9" name="Text Box 8"/>
          <p:cNvSpPr txBox="1"/>
          <p:nvPr/>
        </p:nvSpPr>
        <p:spPr>
          <a:xfrm rot="5400000">
            <a:off x="9706610" y="3004185"/>
            <a:ext cx="2578735" cy="829945"/>
          </a:xfrm>
          <a:prstGeom prst="rect">
            <a:avLst/>
          </a:prstGeom>
          <a:noFill/>
        </p:spPr>
        <p:txBody>
          <a:bodyPr wrap="square" rtlCol="0">
            <a:spAutoFit/>
            <a:scene3d>
              <a:camera prst="orthographicFront"/>
              <a:lightRig rig="threePt" dir="t"/>
            </a:scene3d>
          </a:bodyPr>
          <a:p>
            <a:pPr algn="ctr"/>
            <a:r>
              <a:rPr lang="en-US" sz="4800" b="1">
                <a:solidFill>
                  <a:schemeClr val="tx1"/>
                </a:solidFill>
                <a:effectLst>
                  <a:outerShdw blurRad="38100" dist="19050" dir="2700000" algn="tl" rotWithShape="0">
                    <a:schemeClr val="dk1">
                      <a:alpha val="40000"/>
                    </a:schemeClr>
                  </a:outerShdw>
                </a:effectLst>
              </a:rPr>
              <a:t>CVASU</a:t>
            </a:r>
            <a:endParaRPr lang="en-US" sz="4800" b="1">
              <a:solidFill>
                <a:schemeClr val="tx1"/>
              </a:solidFill>
              <a:effectLst>
                <a:outerShdw blurRad="38100" dist="19050" dir="2700000" algn="tl" rotWithShape="0">
                  <a:schemeClr val="dk1">
                    <a:alpha val="40000"/>
                  </a:schemeClr>
                </a:outerShdw>
              </a:effectLst>
            </a:endParaRPr>
          </a:p>
        </p:txBody>
      </p:sp>
      <p:pic>
        <p:nvPicPr>
          <p:cNvPr id="11" name="Content Placeholder 10" descr="Chittagong Veterinary and Animal Sciences University - Wikipedia"/>
          <p:cNvPicPr>
            <a:picLocks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0247630" y="5054600"/>
            <a:ext cx="1551940" cy="1331595"/>
          </a:xfrm>
          <a:prstGeom prst="rect">
            <a:avLst/>
          </a:prstGeom>
          <a:noFill/>
          <a:ln w="12700" cmpd="sng">
            <a:solidFill>
              <a:schemeClr val="bg1"/>
            </a:solidFill>
            <a:prstDash val="soli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6590" y="1255395"/>
            <a:ext cx="11013440" cy="4756785"/>
          </a:xfrm>
          <a:prstGeom prst="rect">
            <a:avLst/>
          </a:prstGeom>
        </p:spPr>
        <p:txBody>
          <a:bodyPr vert="horz" lIns="68580" tIns="34290" rIns="68580" bIns="34290" rtlCol="0" anchor="ctr" anchorCtr="0">
            <a:noAutofit/>
          </a:bodyPr>
          <a:lstStyle/>
          <a:p>
            <a:pPr algn="just">
              <a:lnSpc>
                <a:spcPct val="90000"/>
              </a:lnSpc>
              <a:spcAft>
                <a:spcPts val="600"/>
              </a:spcAft>
            </a:pPr>
            <a:r>
              <a:rPr lang="en-US" sz="2400" b="1" dirty="0">
                <a:latin typeface="Arial Narrow" panose="020B0606020202030204" charset="0"/>
                <a:cs typeface="Arial Narrow" panose="020B0606020202030204" charset="0"/>
              </a:rPr>
              <a:t>Study Design:</a:t>
            </a:r>
            <a:endParaRPr lang="en-US" sz="2400" b="1" dirty="0">
              <a:latin typeface="Arial Narrow" panose="020B0606020202030204" charset="0"/>
              <a:cs typeface="Arial Narrow" panose="020B0606020202030204" charset="0"/>
            </a:endParaRPr>
          </a:p>
          <a:p>
            <a:pPr algn="just">
              <a:lnSpc>
                <a:spcPct val="90000"/>
              </a:lnSpc>
              <a:spcAft>
                <a:spcPts val="600"/>
              </a:spcAft>
            </a:pPr>
            <a:endParaRPr lang="en-US" sz="300" b="1" dirty="0">
              <a:latin typeface="Arial Narrow" panose="020B0606020202030204" charset="0"/>
              <a:cs typeface="Arial Narrow" panose="020B0606020202030204" charset="0"/>
            </a:endParaRPr>
          </a:p>
          <a:p>
            <a:pPr algn="just">
              <a:lnSpc>
                <a:spcPct val="90000"/>
              </a:lnSpc>
              <a:spcAft>
                <a:spcPts val="600"/>
              </a:spcAft>
            </a:pPr>
            <a:r>
              <a:rPr lang="en-US" sz="2400" dirty="0">
                <a:latin typeface="Arial Narrow" panose="020B0606020202030204" charset="0"/>
                <a:cs typeface="Arial Narrow" panose="020B0606020202030204" charset="0"/>
              </a:rPr>
              <a:t>A  cross-sectional survey-based study</a:t>
            </a:r>
            <a:endParaRPr lang="en-US" sz="2400" dirty="0">
              <a:latin typeface="Arial Narrow" panose="020B0606020202030204" charset="0"/>
              <a:cs typeface="Arial Narrow" panose="020B0606020202030204" charset="0"/>
            </a:endParaRPr>
          </a:p>
          <a:p>
            <a:pPr algn="just">
              <a:lnSpc>
                <a:spcPct val="90000"/>
              </a:lnSpc>
              <a:spcAft>
                <a:spcPts val="600"/>
              </a:spcAft>
            </a:pPr>
            <a:r>
              <a:rPr lang="en-US" sz="2400" dirty="0">
                <a:latin typeface="Arial Narrow" panose="020B0606020202030204" charset="0"/>
                <a:cs typeface="Arial Narrow" panose="020B0606020202030204" charset="0"/>
              </a:rPr>
              <a:t> </a:t>
            </a:r>
            <a:endParaRPr lang="en-US" sz="2400" dirty="0">
              <a:latin typeface="Arial Narrow" panose="020B0606020202030204" charset="0"/>
              <a:cs typeface="Arial Narrow" panose="020B0606020202030204" charset="0"/>
            </a:endParaRPr>
          </a:p>
          <a:p>
            <a:pPr algn="just">
              <a:lnSpc>
                <a:spcPct val="90000"/>
              </a:lnSpc>
              <a:spcAft>
                <a:spcPts val="600"/>
              </a:spcAft>
            </a:pPr>
            <a:r>
              <a:rPr lang="en-US" sz="2400" b="1" dirty="0">
                <a:latin typeface="Arial Narrow" panose="020B0606020202030204" charset="0"/>
                <a:cs typeface="Arial Narrow" panose="020B0606020202030204" charset="0"/>
              </a:rPr>
              <a:t>Study Population,  Area &amp; Duration:</a:t>
            </a:r>
            <a:endParaRPr lang="en-US" sz="2400" b="1" dirty="0">
              <a:latin typeface="Arial Narrow" panose="020B0606020202030204" charset="0"/>
              <a:cs typeface="Arial Narrow" panose="020B0606020202030204" charset="0"/>
            </a:endParaRPr>
          </a:p>
          <a:p>
            <a:pPr algn="just">
              <a:lnSpc>
                <a:spcPct val="90000"/>
              </a:lnSpc>
              <a:spcAft>
                <a:spcPts val="600"/>
              </a:spcAft>
            </a:pPr>
            <a:endParaRPr lang="en-US" sz="800" b="1"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400" dirty="0">
                <a:latin typeface="Arial Narrow" panose="020B0606020202030204" charset="0"/>
                <a:cs typeface="Arial Narrow" panose="020B0606020202030204" charset="0"/>
              </a:rPr>
              <a:t> Rohingya Refugee people of different ages (excluding children &lt;18 years) and both genders </a:t>
            </a:r>
            <a:endParaRPr lang="en-US" sz="2400"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endParaRPr lang="en-US" sz="2400"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400" dirty="0">
                <a:latin typeface="Arial Narrow" panose="020B0606020202030204" charset="0"/>
                <a:cs typeface="Arial Narrow" panose="020B0606020202030204" charset="0"/>
                <a:sym typeface="+mn-ea"/>
              </a:rPr>
              <a:t>Rohingya Refugee settlement (3 Camps)</a:t>
            </a:r>
            <a:endParaRPr lang="en-US" sz="2400"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endParaRPr lang="en-US" sz="2400"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400" dirty="0">
                <a:latin typeface="Arial Narrow" panose="020B0606020202030204" charset="0"/>
                <a:cs typeface="Arial Narrow" panose="020B0606020202030204" charset="0"/>
              </a:rPr>
              <a:t>March 2020 - June 2023</a:t>
            </a:r>
            <a:endParaRPr lang="en-US" sz="2400" dirty="0">
              <a:latin typeface="Arial Narrow" panose="020B0606020202030204" charset="0"/>
              <a:cs typeface="Arial Narrow" panose="020B0606020202030204" charset="0"/>
            </a:endParaRPr>
          </a:p>
        </p:txBody>
      </p:sp>
      <p:sp>
        <p:nvSpPr>
          <p:cNvPr id="5" name="Title 1"/>
          <p:cNvSpPr txBox="1"/>
          <p:nvPr/>
        </p:nvSpPr>
        <p:spPr>
          <a:xfrm>
            <a:off x="0" y="0"/>
            <a:ext cx="12192000" cy="9271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4"/>
                </a:solidFill>
                <a:latin typeface="Arial Narrow" panose="020B0606020202030204" charset="0"/>
                <a:cs typeface="Arial Narrow" panose="020B0606020202030204" charset="0"/>
                <a:sym typeface="+mn-ea"/>
              </a:rPr>
              <a:t>Methodology</a:t>
            </a:r>
            <a:endParaRPr lang="en-US" sz="2800" b="1" kern="1200" dirty="0">
              <a:solidFill>
                <a:schemeClr val="bg1"/>
              </a:solidFill>
              <a:latin typeface="Arial Narrow" panose="020B0606020202030204" charset="0"/>
              <a:cs typeface="Arial Narrow" panose="020B0606020202030204" charset="0"/>
              <a:sym typeface="+mn-ea"/>
            </a:endParaRPr>
          </a:p>
        </p:txBody>
      </p:sp>
      <p:sp>
        <p:nvSpPr>
          <p:cNvPr id="3" name="Rectangles 2"/>
          <p:cNvSpPr/>
          <p:nvPr/>
        </p:nvSpPr>
        <p:spPr>
          <a:xfrm>
            <a:off x="-635" y="6278880"/>
            <a:ext cx="12192635" cy="56896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655" y="1699895"/>
            <a:ext cx="6735445" cy="3658870"/>
          </a:xfrm>
          <a:prstGeom prst="rect">
            <a:avLst/>
          </a:prstGeom>
        </p:spPr>
        <p:txBody>
          <a:bodyPr vert="horz" lIns="68580" tIns="34290" rIns="68580" bIns="34290" rtlCol="0" anchor="ctr" anchorCtr="0">
            <a:noAutofit/>
          </a:bodyPr>
          <a:lstStyle/>
          <a:p>
            <a:pPr algn="just">
              <a:lnSpc>
                <a:spcPct val="90000"/>
              </a:lnSpc>
              <a:spcAft>
                <a:spcPts val="600"/>
              </a:spcAft>
            </a:pPr>
            <a:r>
              <a:rPr lang="en-US" sz="2200" b="1" dirty="0">
                <a:latin typeface="Arial Narrow" panose="020B0606020202030204" charset="0"/>
                <a:cs typeface="Arial Narrow" panose="020B0606020202030204" charset="0"/>
              </a:rPr>
              <a:t>Data collection tool: (Questionnaire)</a:t>
            </a:r>
            <a:endParaRPr lang="en-US" sz="2200" b="1" dirty="0">
              <a:latin typeface="Arial Narrow" panose="020B0606020202030204" charset="0"/>
              <a:cs typeface="Arial Narrow" panose="020B0606020202030204" charset="0"/>
            </a:endParaRPr>
          </a:p>
          <a:p>
            <a:pPr algn="just">
              <a:lnSpc>
                <a:spcPct val="90000"/>
              </a:lnSpc>
              <a:spcAft>
                <a:spcPts val="600"/>
              </a:spcAft>
            </a:pPr>
            <a:endParaRPr lang="en-US" sz="2200" b="1" dirty="0">
              <a:latin typeface="Arial Narrow" panose="020B0606020202030204" charset="0"/>
              <a:cs typeface="Arial Narrow" panose="020B0606020202030204" charset="0"/>
            </a:endParaRPr>
          </a:p>
          <a:p>
            <a:pPr marL="457200" indent="-4572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A total of 8 questionnaires were first developed, then validated, then translated, and last personalized. </a:t>
            </a:r>
            <a:endParaRPr lang="en-US" sz="2200" dirty="0">
              <a:latin typeface="Arial Narrow" panose="020B0606020202030204" charset="0"/>
              <a:cs typeface="Arial Narrow" panose="020B0606020202030204" charset="0"/>
            </a:endParaRPr>
          </a:p>
          <a:p>
            <a:pPr marL="457200" indent="-457200" algn="just">
              <a:lnSpc>
                <a:spcPct val="90000"/>
              </a:lnSpc>
              <a:spcAft>
                <a:spcPts val="600"/>
              </a:spcAft>
              <a:buFont typeface="Wingdings" panose="05000000000000000000" charset="0"/>
              <a:buChar char="v"/>
            </a:pPr>
            <a:endParaRPr lang="en-US" sz="2200" dirty="0">
              <a:latin typeface="Arial Narrow" panose="020B0606020202030204" charset="0"/>
              <a:cs typeface="Arial Narrow" panose="020B0606020202030204" charset="0"/>
            </a:endParaRPr>
          </a:p>
          <a:p>
            <a:pPr marL="457200" indent="-4572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For linguistic validation, the questionnaire was translated into English and Rohingya language using forwarding and backward translation respectively. </a:t>
            </a:r>
            <a:endParaRPr lang="en-US" sz="2200" dirty="0">
              <a:latin typeface="Arial Narrow" panose="020B0606020202030204" charset="0"/>
              <a:cs typeface="Arial Narrow" panose="020B0606020202030204" charset="0"/>
            </a:endParaRPr>
          </a:p>
          <a:p>
            <a:pPr marL="457200" indent="-457200" algn="just">
              <a:lnSpc>
                <a:spcPct val="90000"/>
              </a:lnSpc>
              <a:spcAft>
                <a:spcPts val="600"/>
              </a:spcAft>
              <a:buFont typeface="Wingdings" panose="05000000000000000000" charset="0"/>
              <a:buChar char="v"/>
            </a:pPr>
            <a:endParaRPr lang="en-US" sz="2200" dirty="0">
              <a:latin typeface="Arial Narrow" panose="020B0606020202030204" charset="0"/>
              <a:cs typeface="Arial Narrow" panose="020B0606020202030204" charset="0"/>
            </a:endParaRPr>
          </a:p>
          <a:p>
            <a:pPr marL="457200" indent="-4572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Two times </a:t>
            </a:r>
            <a:r>
              <a:rPr lang="en-US" sz="2200" dirty="0">
                <a:latin typeface="Arial Narrow" panose="020B0606020202030204" charset="0"/>
                <a:cs typeface="Arial Narrow" panose="020B0606020202030204" charset="0"/>
                <a:sym typeface="+mn-ea"/>
              </a:rPr>
              <a:t>data collection </a:t>
            </a:r>
            <a:r>
              <a:rPr lang="en-US" sz="2200" dirty="0">
                <a:latin typeface="Arial Narrow" panose="020B0606020202030204" charset="0"/>
                <a:cs typeface="Arial Narrow" panose="020B0606020202030204" charset="0"/>
              </a:rPr>
              <a:t>with 6 months interval performed for chapter 3 study to determine the impact of health education.</a:t>
            </a:r>
            <a:endParaRPr lang="en-US" sz="2200" dirty="0">
              <a:latin typeface="Arial Narrow" panose="020B0606020202030204" charset="0"/>
              <a:cs typeface="Arial Narrow" panose="020B0606020202030204" charset="0"/>
            </a:endParaRPr>
          </a:p>
        </p:txBody>
      </p:sp>
      <p:sp>
        <p:nvSpPr>
          <p:cNvPr id="3" name="Rectangles 2"/>
          <p:cNvSpPr/>
          <p:nvPr/>
        </p:nvSpPr>
        <p:spPr>
          <a:xfrm>
            <a:off x="-635" y="6593840"/>
            <a:ext cx="12192635" cy="254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2" name="Content Placeholder 1"/>
          <p:cNvGraphicFramePr/>
          <p:nvPr>
            <p:ph idx="1"/>
          </p:nvPr>
        </p:nvGraphicFramePr>
        <p:xfrm>
          <a:off x="7160260" y="335280"/>
          <a:ext cx="4786630" cy="6187440"/>
        </p:xfrm>
        <a:graphic>
          <a:graphicData uri="http://schemas.openxmlformats.org/drawingml/2006/table">
            <a:tbl>
              <a:tblPr/>
              <a:tblGrid>
                <a:gridCol w="630555"/>
                <a:gridCol w="2308225"/>
                <a:gridCol w="1847850"/>
              </a:tblGrid>
              <a:tr h="213360">
                <a:tc gridSpan="3">
                  <a:txBody>
                    <a:bodyPr/>
                    <a:p>
                      <a:pPr algn="ctr">
                        <a:buNone/>
                      </a:pPr>
                      <a:r>
                        <a:rPr lang="en-US" sz="1400" b="1">
                          <a:latin typeface="Arial Narrow" panose="020B0606020202030204" charset="0"/>
                          <a:cs typeface="Arial Narrow" panose="020B0606020202030204" charset="0"/>
                        </a:rPr>
                        <a:t>Questionnaire</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13360">
                <a:tc gridSpan="3">
                  <a:txBody>
                    <a:bodyPr/>
                    <a:p>
                      <a:pPr algn="ctr">
                        <a:buNone/>
                      </a:pPr>
                      <a:r>
                        <a:rPr lang="en-US" sz="1400" b="1">
                          <a:latin typeface="Arial Narrow" panose="020B0606020202030204" charset="0"/>
                          <a:cs typeface="Arial Narrow" panose="020B0606020202030204" charset="0"/>
                        </a:rPr>
                        <a:t>Socio-DemographicInformation</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13360">
                <a:tc>
                  <a:txBody>
                    <a:bodyPr/>
                    <a:p>
                      <a:pPr algn="ctr">
                        <a:buNone/>
                      </a:pPr>
                      <a:r>
                        <a:rPr lang="en-US" sz="1400" b="1">
                          <a:latin typeface="Arial Narrow" panose="020B0606020202030204" charset="0"/>
                          <a:cs typeface="Arial Narrow" panose="020B0606020202030204" charset="0"/>
                        </a:rPr>
                        <a:t>Sl. No.</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1400" b="1">
                          <a:latin typeface="Arial Narrow" panose="020B0606020202030204" charset="0"/>
                          <a:cs typeface="Arial Narrow" panose="020B0606020202030204" charset="0"/>
                        </a:rPr>
                        <a:t>Questions</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1400" b="1">
                          <a:latin typeface="Arial Narrow" panose="020B0606020202030204" charset="0"/>
                          <a:cs typeface="Arial Narrow" panose="020B0606020202030204" charset="0"/>
                        </a:rPr>
                        <a:t>Options</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3360">
                <a:tc>
                  <a:txBody>
                    <a:bodyPr/>
                    <a:p>
                      <a:pPr algn="ctr">
                        <a:buNone/>
                      </a:pPr>
                      <a:r>
                        <a:rPr lang="en-US" sz="1400" b="1">
                          <a:latin typeface="Arial Narrow" panose="020B0606020202030204" charset="0"/>
                          <a:cs typeface="Arial Narrow" panose="020B0606020202030204" charset="0"/>
                        </a:rPr>
                        <a:t>ID No</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1400">
                          <a:latin typeface="Arial Narrow" panose="020B0606020202030204" charset="0"/>
                          <a:cs typeface="Arial Narrow" panose="020B0606020202030204" charset="0"/>
                        </a:rPr>
                        <a:t> </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1400">
                          <a:latin typeface="Arial Narrow" panose="020B0606020202030204" charset="0"/>
                          <a:cs typeface="Arial Narrow" panose="020B0606020202030204" charset="0"/>
                        </a:rPr>
                        <a:t> </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66800">
                <a:tc>
                  <a:txBody>
                    <a:bodyPr/>
                    <a:p>
                      <a:pPr algn="ctr">
                        <a:buNone/>
                      </a:pPr>
                      <a:r>
                        <a:rPr lang="en-US" sz="1400" b="1">
                          <a:latin typeface="Arial Narrow" panose="020B0606020202030204" charset="0"/>
                          <a:ea typeface="Times New Roman" panose="02020603050405020304" pitchFamily="18" charset="0"/>
                          <a:cs typeface="Arial Narrow" panose="020B0606020202030204" charset="0"/>
                        </a:rPr>
                        <a:t>1</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1400" b="1">
                          <a:latin typeface="Arial Narrow" panose="020B0606020202030204" charset="0"/>
                          <a:cs typeface="Arial Narrow" panose="020B0606020202030204" charset="0"/>
                        </a:rPr>
                        <a:t> </a:t>
                      </a:r>
                      <a:r>
                        <a:rPr lang="en-US" sz="1400">
                          <a:latin typeface="Arial Narrow" panose="020B0606020202030204" charset="0"/>
                          <a:cs typeface="Arial Narrow" panose="020B0606020202030204" charset="0"/>
                        </a:rPr>
                        <a:t>Age in years</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342900" indent="-342900">
                        <a:buFont typeface="+mj-lt"/>
                        <a:buAutoNum type="alphaLcParenR"/>
                      </a:pPr>
                      <a:r>
                        <a:rPr lang="en-US" sz="1400">
                          <a:latin typeface="Arial Narrow" panose="020B0606020202030204" charset="0"/>
                          <a:cs typeface="Arial Narrow" panose="020B0606020202030204" charset="0"/>
                        </a:rPr>
                        <a:t>18-20 Years</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21-30 Years</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31-40 Years</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41-50 Years</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51-60 Years</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6720">
                <a:tc>
                  <a:txBody>
                    <a:bodyPr/>
                    <a:p>
                      <a:pPr algn="ctr">
                        <a:buNone/>
                      </a:pPr>
                      <a:r>
                        <a:rPr lang="en-US" sz="1400" b="1">
                          <a:latin typeface="Arial Narrow" panose="020B0606020202030204" charset="0"/>
                          <a:ea typeface="Times New Roman" panose="02020603050405020304" pitchFamily="18" charset="0"/>
                          <a:cs typeface="Arial Narrow" panose="020B0606020202030204" charset="0"/>
                        </a:rPr>
                        <a:t>2</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1400">
                          <a:latin typeface="Arial Narrow" panose="020B0606020202030204" charset="0"/>
                          <a:cs typeface="Arial Narrow" panose="020B0606020202030204" charset="0"/>
                        </a:rPr>
                        <a:t>Gender</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342900" indent="-342900">
                        <a:buFont typeface="+mj-lt"/>
                        <a:buAutoNum type="alphaLcParenR"/>
                      </a:pPr>
                      <a:r>
                        <a:rPr lang="en-US" sz="1400">
                          <a:latin typeface="Arial Narrow" panose="020B0606020202030204" charset="0"/>
                          <a:cs typeface="Arial Narrow" panose="020B0606020202030204" charset="0"/>
                        </a:rPr>
                        <a:t>Male</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Female</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66800">
                <a:tc>
                  <a:txBody>
                    <a:bodyPr/>
                    <a:p>
                      <a:pPr algn="ctr">
                        <a:buNone/>
                      </a:pPr>
                      <a:r>
                        <a:rPr lang="en-US" sz="1400" b="1">
                          <a:latin typeface="Arial Narrow" panose="020B0606020202030204" charset="0"/>
                          <a:ea typeface="Times New Roman" panose="02020603050405020304" pitchFamily="18" charset="0"/>
                          <a:cs typeface="Arial Narrow" panose="020B0606020202030204" charset="0"/>
                        </a:rPr>
                        <a:t>3</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1400" b="1">
                          <a:latin typeface="Arial Narrow" panose="020B0606020202030204" charset="0"/>
                          <a:cs typeface="Arial Narrow" panose="020B0606020202030204" charset="0"/>
                        </a:rPr>
                        <a:t> </a:t>
                      </a:r>
                      <a:r>
                        <a:rPr lang="en-US" sz="1400">
                          <a:latin typeface="Arial Narrow" panose="020B0606020202030204" charset="0"/>
                          <a:cs typeface="Arial Narrow" panose="020B0606020202030204" charset="0"/>
                        </a:rPr>
                        <a:t>Educational Status</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342900" indent="-342900">
                        <a:buFont typeface="+mj-lt"/>
                        <a:buAutoNum type="alphaLcParenR"/>
                      </a:pPr>
                      <a:r>
                        <a:rPr lang="en-US" sz="1400">
                          <a:latin typeface="Arial Narrow" panose="020B0606020202030204" charset="0"/>
                          <a:cs typeface="Arial Narrow" panose="020B0606020202030204" charset="0"/>
                        </a:rPr>
                        <a:t>Illiterate</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Primary</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SSC</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HSC</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Graduate</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6880">
                <a:tc>
                  <a:txBody>
                    <a:bodyPr/>
                    <a:p>
                      <a:pPr algn="ctr">
                        <a:buNone/>
                      </a:pPr>
                      <a:r>
                        <a:rPr lang="en-US" sz="1400" b="1">
                          <a:latin typeface="Arial Narrow" panose="020B0606020202030204" charset="0"/>
                          <a:ea typeface="Times New Roman" panose="02020603050405020304" pitchFamily="18" charset="0"/>
                          <a:cs typeface="Arial Narrow" panose="020B0606020202030204" charset="0"/>
                        </a:rPr>
                        <a:t>4</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1400" b="1">
                          <a:latin typeface="Arial Narrow" panose="020B0606020202030204" charset="0"/>
                          <a:cs typeface="Arial Narrow" panose="020B0606020202030204" charset="0"/>
                        </a:rPr>
                        <a:t>     </a:t>
                      </a:r>
                      <a:r>
                        <a:rPr lang="en-US" sz="1400">
                          <a:latin typeface="Arial Narrow" panose="020B0606020202030204" charset="0"/>
                          <a:cs typeface="Arial Narrow" panose="020B0606020202030204" charset="0"/>
                        </a:rPr>
                        <a:t>Current Occupation (If any)</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342900" indent="-342900">
                        <a:buFont typeface="+mj-lt"/>
                        <a:buAutoNum type="alphaLcParenR"/>
                      </a:pPr>
                      <a:r>
                        <a:rPr lang="en-US" sz="1400">
                          <a:latin typeface="Arial Narrow" panose="020B0606020202030204" charset="0"/>
                          <a:cs typeface="Arial Narrow" panose="020B0606020202030204" charset="0"/>
                        </a:rPr>
                        <a:t>Doing nothing</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Small Shopkeeper</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Student</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Daily labor</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Street Hawker</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Imam</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Housewife</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Mazhee</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6720">
                <a:tc>
                  <a:txBody>
                    <a:bodyPr/>
                    <a:p>
                      <a:pPr algn="ctr">
                        <a:buNone/>
                      </a:pPr>
                      <a:r>
                        <a:rPr lang="en-US" sz="1400" b="1">
                          <a:latin typeface="Arial Narrow" panose="020B0606020202030204" charset="0"/>
                          <a:ea typeface="Times New Roman" panose="02020603050405020304" pitchFamily="18" charset="0"/>
                          <a:cs typeface="Arial Narrow" panose="020B0606020202030204" charset="0"/>
                        </a:rPr>
                        <a:t>5</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1400">
                          <a:latin typeface="Arial Narrow" panose="020B0606020202030204" charset="0"/>
                          <a:cs typeface="Arial Narrow" panose="020B0606020202030204" charset="0"/>
                        </a:rPr>
                        <a:t>Types of Family</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342900" indent="-342900">
                        <a:buFont typeface="+mj-lt"/>
                        <a:buAutoNum type="alphaLcParenR"/>
                      </a:pPr>
                      <a:r>
                        <a:rPr lang="en-US" sz="1400">
                          <a:latin typeface="Arial Narrow" panose="020B0606020202030204" charset="0"/>
                          <a:cs typeface="Arial Narrow" panose="020B0606020202030204" charset="0"/>
                        </a:rPr>
                        <a:t>Nuclear</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Joint</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algn="ctr">
                        <a:buNone/>
                      </a:pPr>
                      <a:r>
                        <a:rPr lang="en-US" sz="1400" b="1">
                          <a:latin typeface="Arial Narrow" panose="020B0606020202030204" charset="0"/>
                          <a:ea typeface="Times New Roman" panose="02020603050405020304" pitchFamily="18" charset="0"/>
                          <a:cs typeface="Arial Narrow" panose="020B0606020202030204" charset="0"/>
                        </a:rPr>
                        <a:t>6</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1400">
                          <a:latin typeface="Arial Narrow" panose="020B0606020202030204" charset="0"/>
                          <a:cs typeface="Arial Narrow" panose="020B0606020202030204" charset="0"/>
                        </a:rPr>
                        <a:t>Monthly family income in BDT</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342900" indent="-342900">
                        <a:buFont typeface="+mj-lt"/>
                        <a:buAutoNum type="alphaLcParenR"/>
                      </a:pPr>
                      <a:r>
                        <a:rPr lang="en-US" sz="1400">
                          <a:latin typeface="Arial Narrow" panose="020B0606020202030204" charset="0"/>
                          <a:cs typeface="Arial Narrow" panose="020B0606020202030204" charset="0"/>
                        </a:rPr>
                        <a:t>&lt;10K</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10K</a:t>
                      </a:r>
                      <a:endParaRPr lang="en-US" sz="1400">
                        <a:latin typeface="Arial Narrow" panose="020B0606020202030204" charset="0"/>
                        <a:cs typeface="Arial Narrow" panose="020B0606020202030204" charset="0"/>
                      </a:endParaRPr>
                    </a:p>
                    <a:p>
                      <a:pPr marL="342900" indent="-342900">
                        <a:buFont typeface="+mj-lt"/>
                        <a:buAutoNum type="alphaLcParenR"/>
                      </a:pPr>
                      <a:r>
                        <a:rPr lang="en-US" sz="1400">
                          <a:latin typeface="Arial Narrow" panose="020B0606020202030204" charset="0"/>
                          <a:cs typeface="Arial Narrow" panose="020B0606020202030204" charset="0"/>
                        </a:rPr>
                        <a:t>&gt;10K</a:t>
                      </a:r>
                      <a:endParaRPr lang="en-US" sz="1400">
                        <a:latin typeface="Arial Narrow" panose="020B0606020202030204" charset="0"/>
                        <a:ea typeface="Times New Roman" panose="02020603050405020304" pitchFamily="18" charset="0"/>
                        <a:cs typeface="Arial Narrow" panose="020B0606020202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7" name="Rectangles 6"/>
          <p:cNvSpPr/>
          <p:nvPr/>
        </p:nvSpPr>
        <p:spPr>
          <a:xfrm>
            <a:off x="-635" y="15240"/>
            <a:ext cx="12192635" cy="254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255" y="1245870"/>
            <a:ext cx="8573770" cy="2270125"/>
          </a:xfrm>
          <a:prstGeom prst="rect">
            <a:avLst/>
          </a:prstGeom>
        </p:spPr>
        <p:txBody>
          <a:bodyPr vert="horz" lIns="68580" tIns="34290" rIns="68580" bIns="34290" rtlCol="0" anchor="t" anchorCtr="0">
            <a:noAutofit/>
          </a:bodyPr>
          <a:lstStyle/>
          <a:p>
            <a:pPr algn="just">
              <a:lnSpc>
                <a:spcPct val="90000"/>
              </a:lnSpc>
              <a:spcAft>
                <a:spcPts val="600"/>
              </a:spcAft>
            </a:pPr>
            <a:r>
              <a:rPr lang="en-US" sz="2200" b="1" dirty="0">
                <a:latin typeface="Arial Narrow" panose="020B0606020202030204" charset="0"/>
                <a:cs typeface="Arial Narrow" panose="020B0606020202030204" charset="0"/>
              </a:rPr>
              <a:t>Explanatory Variables:</a:t>
            </a:r>
            <a:endParaRPr lang="en-US" sz="2200" b="1"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  socio-demography</a:t>
            </a:r>
            <a:endParaRPr lang="en-US" sz="2200" dirty="0">
              <a:latin typeface="Arial Narrow" panose="020B0606020202030204" charset="0"/>
              <a:cs typeface="Arial Narrow" panose="020B0606020202030204" charset="0"/>
            </a:endParaRPr>
          </a:p>
          <a:p>
            <a:pPr marL="457200" indent="-4572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knowledge, awareness, attitude and practices </a:t>
            </a:r>
            <a:endParaRPr lang="en-US" sz="2200" dirty="0">
              <a:latin typeface="Arial Narrow" panose="020B0606020202030204" charset="0"/>
              <a:cs typeface="Arial Narrow" panose="020B0606020202030204" charset="0"/>
            </a:endParaRPr>
          </a:p>
          <a:p>
            <a:pPr marL="457200" indent="-4572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Knowledge on health status and health behaviors</a:t>
            </a:r>
            <a:endParaRPr lang="en-US" sz="2200" dirty="0">
              <a:latin typeface="Arial Narrow" panose="020B0606020202030204" charset="0"/>
              <a:cs typeface="Arial Narrow" panose="020B0606020202030204" charset="0"/>
            </a:endParaRPr>
          </a:p>
          <a:p>
            <a:pPr marL="457200" indent="-4572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disease burden and occurrence of different diseases-based variables </a:t>
            </a:r>
            <a:endParaRPr lang="en-US" sz="2200" dirty="0">
              <a:latin typeface="Arial Narrow" panose="020B0606020202030204" charset="0"/>
              <a:cs typeface="Arial Narrow" panose="020B0606020202030204" charset="0"/>
            </a:endParaRPr>
          </a:p>
          <a:p>
            <a:pPr algn="just">
              <a:lnSpc>
                <a:spcPct val="90000"/>
              </a:lnSpc>
              <a:spcAft>
                <a:spcPts val="600"/>
              </a:spcAft>
            </a:pPr>
            <a:endParaRPr lang="en-US" sz="2200" b="1" dirty="0">
              <a:latin typeface="Arial Narrow" panose="020B0606020202030204" charset="0"/>
              <a:cs typeface="Arial Narrow" panose="020B0606020202030204" charset="0"/>
            </a:endParaRPr>
          </a:p>
        </p:txBody>
      </p:sp>
      <p:sp>
        <p:nvSpPr>
          <p:cNvPr id="5" name="Title 1"/>
          <p:cNvSpPr txBox="1"/>
          <p:nvPr/>
        </p:nvSpPr>
        <p:spPr>
          <a:xfrm>
            <a:off x="0" y="0"/>
            <a:ext cx="12192000" cy="8509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4"/>
                </a:solidFill>
                <a:latin typeface="Arial Narrow" panose="020B0606020202030204" charset="0"/>
                <a:cs typeface="Arial Narrow" panose="020B0606020202030204" charset="0"/>
                <a:sym typeface="+mn-ea"/>
              </a:rPr>
              <a:t>Methodology</a:t>
            </a:r>
            <a:endParaRPr lang="en-US" sz="2800" b="1" kern="1200" dirty="0">
              <a:solidFill>
                <a:schemeClr val="bg1"/>
              </a:solidFill>
              <a:latin typeface="Arial Narrow" panose="020B0606020202030204" charset="0"/>
              <a:cs typeface="Arial Narrow" panose="020B0606020202030204" charset="0"/>
              <a:sym typeface="+mn-ea"/>
            </a:endParaRPr>
          </a:p>
        </p:txBody>
      </p:sp>
      <p:sp>
        <p:nvSpPr>
          <p:cNvPr id="3" name="Rectangles 2"/>
          <p:cNvSpPr/>
          <p:nvPr/>
        </p:nvSpPr>
        <p:spPr>
          <a:xfrm>
            <a:off x="-635" y="6212840"/>
            <a:ext cx="12192635" cy="635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TextBox 5"/>
          <p:cNvSpPr txBox="1"/>
          <p:nvPr/>
        </p:nvSpPr>
        <p:spPr>
          <a:xfrm>
            <a:off x="262255" y="3625215"/>
            <a:ext cx="11557000" cy="2268220"/>
          </a:xfrm>
          <a:prstGeom prst="rect">
            <a:avLst/>
          </a:prstGeom>
        </p:spPr>
        <p:txBody>
          <a:bodyPr vert="horz" lIns="68580" tIns="34290" rIns="68580" bIns="34290" rtlCol="0" anchor="ctr" anchorCtr="0">
            <a:noAutofit/>
          </a:bodyPr>
          <a:p>
            <a:pPr algn="just">
              <a:lnSpc>
                <a:spcPct val="90000"/>
              </a:lnSpc>
              <a:spcAft>
                <a:spcPts val="600"/>
              </a:spcAft>
            </a:pPr>
            <a:r>
              <a:rPr lang="en-US" sz="2200" b="1" dirty="0">
                <a:latin typeface="Arial Narrow" panose="020B0606020202030204" charset="0"/>
                <a:cs typeface="Arial Narrow" panose="020B0606020202030204" charset="0"/>
              </a:rPr>
              <a:t>Inclusion criteria: </a:t>
            </a:r>
            <a:endParaRPr lang="en-US" sz="2200" b="1"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People with given consent and willingly joined. Both males and females of different age groups</a:t>
            </a:r>
            <a:endParaRPr lang="en-US" sz="2200"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endParaRPr lang="en-US" sz="800" dirty="0">
              <a:latin typeface="Arial Narrow" panose="020B0606020202030204" charset="0"/>
              <a:cs typeface="Arial Narrow" panose="020B0606020202030204" charset="0"/>
            </a:endParaRPr>
          </a:p>
          <a:p>
            <a:pPr indent="0" algn="just">
              <a:lnSpc>
                <a:spcPct val="90000"/>
              </a:lnSpc>
              <a:spcAft>
                <a:spcPts val="600"/>
              </a:spcAft>
              <a:buFont typeface="Wingdings" panose="05000000000000000000" charset="0"/>
              <a:buNone/>
            </a:pPr>
            <a:r>
              <a:rPr lang="en-US" sz="2200" dirty="0">
                <a:latin typeface="Arial Narrow" panose="020B0606020202030204" charset="0"/>
                <a:cs typeface="Arial Narrow" panose="020B0606020202030204" charset="0"/>
              </a:rPr>
              <a:t> </a:t>
            </a:r>
            <a:endParaRPr lang="en-US" sz="2200" b="1" dirty="0">
              <a:latin typeface="Arial Narrow" panose="020B0606020202030204" charset="0"/>
              <a:cs typeface="Arial Narrow" panose="020B0606020202030204" charset="0"/>
            </a:endParaRPr>
          </a:p>
          <a:p>
            <a:pPr algn="just">
              <a:lnSpc>
                <a:spcPct val="90000"/>
              </a:lnSpc>
              <a:spcAft>
                <a:spcPts val="600"/>
              </a:spcAft>
            </a:pPr>
            <a:r>
              <a:rPr lang="en-US" sz="2200" b="1" dirty="0">
                <a:latin typeface="Arial Narrow" panose="020B0606020202030204" charset="0"/>
                <a:cs typeface="Arial Narrow" panose="020B0606020202030204" charset="0"/>
              </a:rPr>
              <a:t>Exclusion criteria: </a:t>
            </a:r>
            <a:endParaRPr lang="en-US" sz="2200" b="1"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&lt; 18 years people and people who were unwilling and not able to provide information </a:t>
            </a:r>
            <a:endParaRPr lang="en-US" sz="2200" dirty="0">
              <a:latin typeface="Arial Narrow" panose="020B0606020202030204" charset="0"/>
              <a:cs typeface="Arial Narrow" panose="020B0606020202030204" charset="0"/>
            </a:endParaRPr>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400" y="1116965"/>
            <a:ext cx="11287125" cy="4782185"/>
          </a:xfrm>
          <a:prstGeom prst="rect">
            <a:avLst/>
          </a:prstGeom>
        </p:spPr>
        <p:txBody>
          <a:bodyPr vert="horz" lIns="68580" tIns="34290" rIns="68580" bIns="34290" rtlCol="0" anchor="ctr" anchorCtr="0">
            <a:noAutofit/>
          </a:bodyPr>
          <a:lstStyle/>
          <a:p>
            <a:pPr algn="just">
              <a:lnSpc>
                <a:spcPct val="90000"/>
              </a:lnSpc>
              <a:spcAft>
                <a:spcPts val="600"/>
              </a:spcAft>
            </a:pPr>
            <a:r>
              <a:rPr lang="en-US" sz="2200" b="1" dirty="0">
                <a:latin typeface="Arial Narrow" panose="020B0606020202030204" charset="0"/>
                <a:cs typeface="Arial Narrow" panose="020B0606020202030204" charset="0"/>
              </a:rPr>
              <a:t>Sampling method:</a:t>
            </a:r>
            <a:endParaRPr lang="en-US" sz="2200" b="1"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Non-probability and purposive sampling methods have been followed</a:t>
            </a:r>
            <a:endParaRPr lang="en-US" sz="2200" dirty="0">
              <a:latin typeface="Arial Narrow" panose="020B0606020202030204" charset="0"/>
              <a:cs typeface="Arial Narrow" panose="020B0606020202030204" charset="0"/>
            </a:endParaRPr>
          </a:p>
          <a:p>
            <a:pPr algn="just">
              <a:lnSpc>
                <a:spcPct val="90000"/>
              </a:lnSpc>
              <a:spcAft>
                <a:spcPts val="600"/>
              </a:spcAft>
            </a:pPr>
            <a:endParaRPr lang="en-US" sz="2200" b="1" dirty="0">
              <a:latin typeface="Arial Narrow" panose="020B0606020202030204" charset="0"/>
              <a:cs typeface="Arial Narrow" panose="020B0606020202030204" charset="0"/>
            </a:endParaRPr>
          </a:p>
          <a:p>
            <a:pPr algn="just">
              <a:lnSpc>
                <a:spcPct val="90000"/>
              </a:lnSpc>
              <a:spcAft>
                <a:spcPts val="600"/>
              </a:spcAft>
            </a:pPr>
            <a:r>
              <a:rPr lang="en-US" sz="2200" b="1" dirty="0">
                <a:latin typeface="Arial Narrow" panose="020B0606020202030204" charset="0"/>
                <a:cs typeface="Arial Narrow" panose="020B0606020202030204" charset="0"/>
              </a:rPr>
              <a:t>Data Collection Technique:</a:t>
            </a:r>
            <a:endParaRPr lang="en-US" sz="2200" b="1"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By following face-to-face interviews</a:t>
            </a:r>
            <a:endParaRPr lang="en-US" sz="2200"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Catagory of response in selected question types - 3 options - Yes/No/Not sure</a:t>
            </a:r>
            <a:endParaRPr lang="en-US" sz="2200" dirty="0">
              <a:latin typeface="Arial Narrow" panose="020B0606020202030204" charset="0"/>
              <a:cs typeface="Arial Narrow" panose="020B0606020202030204" charset="0"/>
            </a:endParaRPr>
          </a:p>
          <a:p>
            <a:pPr algn="just">
              <a:lnSpc>
                <a:spcPct val="90000"/>
              </a:lnSpc>
              <a:spcAft>
                <a:spcPts val="600"/>
              </a:spcAft>
            </a:pPr>
            <a:endParaRPr lang="en-US" sz="2200" b="1" dirty="0">
              <a:latin typeface="Arial Narrow" panose="020B0606020202030204" charset="0"/>
              <a:cs typeface="Arial Narrow" panose="020B0606020202030204" charset="0"/>
            </a:endParaRPr>
          </a:p>
          <a:p>
            <a:pPr algn="just">
              <a:lnSpc>
                <a:spcPct val="90000"/>
              </a:lnSpc>
              <a:spcAft>
                <a:spcPts val="600"/>
              </a:spcAft>
            </a:pPr>
            <a:r>
              <a:rPr lang="en-US" sz="2200" b="1" dirty="0">
                <a:latin typeface="Arial Narrow" panose="020B0606020202030204" charset="0"/>
                <a:cs typeface="Arial Narrow" panose="020B0606020202030204" charset="0"/>
              </a:rPr>
              <a:t>Data Management Plan: (Statistical analysis)</a:t>
            </a:r>
            <a:endParaRPr lang="en-US" sz="2200" b="1"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Data was primarily entered into Microsoft Excel spreadsheet (version-2020)</a:t>
            </a:r>
            <a:endParaRPr lang="en-US" sz="2200"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Test of significance - Chi-square tests</a:t>
            </a:r>
            <a:endParaRPr lang="en-US" sz="2200"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The Statistical Package for the Social Sciences (SPSS) (version 20)</a:t>
            </a:r>
            <a:endParaRPr lang="en-US" sz="2200" dirty="0">
              <a:latin typeface="Arial Narrow" panose="020B0606020202030204" charset="0"/>
              <a:cs typeface="Arial Narrow" panose="020B0606020202030204" charset="0"/>
            </a:endParaRPr>
          </a:p>
          <a:p>
            <a:pPr marL="342900" indent="-342900" algn="just">
              <a:lnSpc>
                <a:spcPct val="90000"/>
              </a:lnSpc>
              <a:spcAft>
                <a:spcPts val="600"/>
              </a:spcAft>
              <a:buFont typeface="Wingdings" panose="05000000000000000000" charset="0"/>
              <a:buChar char="v"/>
            </a:pPr>
            <a:r>
              <a:rPr lang="en-US" sz="2200" dirty="0">
                <a:latin typeface="Arial Narrow" panose="020B0606020202030204" charset="0"/>
                <a:cs typeface="Arial Narrow" panose="020B0606020202030204" charset="0"/>
              </a:rPr>
              <a:t>P&lt;0.05 was considered as statistically significant</a:t>
            </a:r>
            <a:endParaRPr lang="en-US" sz="2200" dirty="0">
              <a:latin typeface="Arial Narrow" panose="020B0606020202030204" charset="0"/>
              <a:cs typeface="Arial Narrow" panose="020B0606020202030204" charset="0"/>
            </a:endParaRPr>
          </a:p>
        </p:txBody>
      </p:sp>
      <p:sp>
        <p:nvSpPr>
          <p:cNvPr id="5" name="Title 1"/>
          <p:cNvSpPr txBox="1"/>
          <p:nvPr/>
        </p:nvSpPr>
        <p:spPr>
          <a:xfrm>
            <a:off x="0" y="0"/>
            <a:ext cx="12192000" cy="8509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4"/>
                </a:solidFill>
                <a:latin typeface="Arial Narrow" panose="020B0606020202030204" charset="0"/>
                <a:cs typeface="Arial Narrow" panose="020B0606020202030204" charset="0"/>
                <a:sym typeface="+mn-ea"/>
              </a:rPr>
              <a:t>Methodology</a:t>
            </a:r>
            <a:endParaRPr lang="en-US" sz="2800" b="1" kern="1200" dirty="0">
              <a:solidFill>
                <a:schemeClr val="bg1"/>
              </a:solidFill>
              <a:latin typeface="Arial Narrow" panose="020B0606020202030204" charset="0"/>
              <a:cs typeface="Arial Narrow" panose="020B0606020202030204" charset="0"/>
              <a:sym typeface="+mn-ea"/>
            </a:endParaRPr>
          </a:p>
        </p:txBody>
      </p:sp>
      <p:sp>
        <p:nvSpPr>
          <p:cNvPr id="3" name="Rectangles 2"/>
          <p:cNvSpPr/>
          <p:nvPr/>
        </p:nvSpPr>
        <p:spPr>
          <a:xfrm>
            <a:off x="-635" y="6212840"/>
            <a:ext cx="12192635" cy="635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1630" y="1447800"/>
            <a:ext cx="11486515" cy="4168140"/>
          </a:xfrm>
          <a:prstGeom prst="rect">
            <a:avLst/>
          </a:prstGeom>
        </p:spPr>
        <p:txBody>
          <a:bodyPr vert="horz" lIns="68580" tIns="34290" rIns="68580" bIns="34290" rtlCol="0" anchor="ctr" anchorCtr="0">
            <a:noAutofit/>
          </a:bodyPr>
          <a:lstStyle/>
          <a:p>
            <a:pPr algn="just">
              <a:lnSpc>
                <a:spcPct val="100000"/>
              </a:lnSpc>
              <a:spcAft>
                <a:spcPts val="600"/>
              </a:spcAft>
            </a:pPr>
            <a:r>
              <a:rPr lang="en-US" sz="2400" b="1" dirty="0">
                <a:latin typeface="Arial Narrow" panose="020B0606020202030204" charset="0"/>
                <a:cs typeface="Arial Narrow" panose="020B0606020202030204" charset="0"/>
              </a:rPr>
              <a:t>Quality Control &amp; Quality Assurance: </a:t>
            </a:r>
            <a:endParaRPr lang="en-US" sz="2400" b="1" dirty="0">
              <a:latin typeface="Arial Narrow" panose="020B0606020202030204" charset="0"/>
              <a:cs typeface="Arial Narrow" panose="020B0606020202030204" charset="0"/>
            </a:endParaRPr>
          </a:p>
          <a:p>
            <a:pPr marL="800100" lvl="1" indent="-342900" algn="just">
              <a:lnSpc>
                <a:spcPct val="100000"/>
              </a:lnSpc>
              <a:spcAft>
                <a:spcPts val="600"/>
              </a:spcAft>
              <a:buFont typeface="Wingdings" panose="05000000000000000000" charset="0"/>
              <a:buChar char="v"/>
            </a:pPr>
            <a:r>
              <a:rPr lang="en-US" sz="2400" dirty="0">
                <a:latin typeface="Arial Narrow" panose="020B0606020202030204" charset="0"/>
                <a:cs typeface="Arial Narrow" panose="020B0606020202030204" charset="0"/>
              </a:rPr>
              <a:t>Regular supervision and guidance from the supervisor were taken  </a:t>
            </a:r>
            <a:endParaRPr lang="en-US" sz="2400" dirty="0">
              <a:latin typeface="Arial Narrow" panose="020B0606020202030204" charset="0"/>
              <a:cs typeface="Arial Narrow" panose="020B0606020202030204" charset="0"/>
            </a:endParaRPr>
          </a:p>
          <a:p>
            <a:pPr marL="800100" lvl="1" indent="-342900" algn="just">
              <a:lnSpc>
                <a:spcPct val="100000"/>
              </a:lnSpc>
              <a:spcAft>
                <a:spcPts val="600"/>
              </a:spcAft>
              <a:buFont typeface="Wingdings" panose="05000000000000000000" charset="0"/>
              <a:buChar char="v"/>
            </a:pPr>
            <a:r>
              <a:rPr lang="en-US" sz="2400" dirty="0">
                <a:latin typeface="Arial Narrow" panose="020B0606020202030204" charset="0"/>
                <a:cs typeface="Arial Narrow" panose="020B0606020202030204" charset="0"/>
              </a:rPr>
              <a:t>Data was checked and rechecked for reliability</a:t>
            </a:r>
            <a:endParaRPr lang="en-US" sz="2400" dirty="0">
              <a:latin typeface="Arial Narrow" panose="020B0606020202030204" charset="0"/>
              <a:cs typeface="Arial Narrow" panose="020B0606020202030204" charset="0"/>
            </a:endParaRPr>
          </a:p>
          <a:p>
            <a:pPr marL="800100" lvl="1" indent="-342900" algn="just">
              <a:lnSpc>
                <a:spcPct val="100000"/>
              </a:lnSpc>
              <a:spcAft>
                <a:spcPts val="600"/>
              </a:spcAft>
              <a:buFont typeface="Wingdings" panose="05000000000000000000" charset="0"/>
              <a:buChar char="v"/>
            </a:pPr>
            <a:r>
              <a:rPr lang="en-US" sz="2400" dirty="0">
                <a:latin typeface="Arial Narrow" panose="020B0606020202030204" charset="0"/>
                <a:cs typeface="Arial Narrow" panose="020B0606020202030204" charset="0"/>
              </a:rPr>
              <a:t>Questionnaires were explained in local languages for better understanding</a:t>
            </a:r>
            <a:endParaRPr lang="en-US" sz="2400" dirty="0">
              <a:latin typeface="Arial Narrow" panose="020B0606020202030204" charset="0"/>
              <a:cs typeface="Arial Narrow" panose="020B0606020202030204" charset="0"/>
            </a:endParaRPr>
          </a:p>
          <a:p>
            <a:pPr marL="800100" lvl="1" indent="-342900" algn="just">
              <a:lnSpc>
                <a:spcPct val="100000"/>
              </a:lnSpc>
              <a:spcAft>
                <a:spcPts val="600"/>
              </a:spcAft>
              <a:buFont typeface="Wingdings" panose="05000000000000000000" charset="0"/>
              <a:buChar char="v"/>
            </a:pPr>
            <a:r>
              <a:rPr lang="en-US" sz="2400">
                <a:latin typeface="Arial Narrow" panose="020B0606020202030204" charset="0"/>
                <a:cs typeface="Arial Narrow" panose="020B0606020202030204" charset="0"/>
                <a:sym typeface="+mn-ea"/>
              </a:rPr>
              <a:t>Interviewer were trained properly before collecting data</a:t>
            </a:r>
            <a:endParaRPr lang="en-US" sz="2400" dirty="0">
              <a:latin typeface="Arial Narrow" panose="020B0606020202030204" charset="0"/>
              <a:cs typeface="Arial Narrow" panose="020B0606020202030204" charset="0"/>
            </a:endParaRPr>
          </a:p>
        </p:txBody>
      </p:sp>
      <p:sp>
        <p:nvSpPr>
          <p:cNvPr id="5" name="Title 1"/>
          <p:cNvSpPr txBox="1"/>
          <p:nvPr/>
        </p:nvSpPr>
        <p:spPr>
          <a:xfrm>
            <a:off x="0" y="0"/>
            <a:ext cx="12192000" cy="8509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4"/>
                </a:solidFill>
                <a:latin typeface="Arial Narrow" panose="020B0606020202030204" charset="0"/>
                <a:cs typeface="Arial Narrow" panose="020B0606020202030204" charset="0"/>
                <a:sym typeface="+mn-ea"/>
              </a:rPr>
              <a:t>Methodology</a:t>
            </a:r>
            <a:endParaRPr lang="en-US" sz="2800" b="1" kern="1200" dirty="0">
              <a:solidFill>
                <a:schemeClr val="bg1"/>
              </a:solidFill>
              <a:latin typeface="Arial Narrow" panose="020B0606020202030204" charset="0"/>
              <a:cs typeface="Arial Narrow" panose="020B0606020202030204" charset="0"/>
              <a:sym typeface="+mn-ea"/>
            </a:endParaRPr>
          </a:p>
        </p:txBody>
      </p:sp>
      <p:sp>
        <p:nvSpPr>
          <p:cNvPr id="3" name="Rectangles 2"/>
          <p:cNvSpPr/>
          <p:nvPr/>
        </p:nvSpPr>
        <p:spPr>
          <a:xfrm>
            <a:off x="-635" y="6212840"/>
            <a:ext cx="12192635" cy="635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Rectangle 6"/>
          <p:cNvSpPr/>
          <p:nvPr/>
        </p:nvSpPr>
        <p:spPr>
          <a:xfrm>
            <a:off x="179346" y="1760339"/>
            <a:ext cx="8329808" cy="337185"/>
          </a:xfrm>
          <a:prstGeom prst="rect">
            <a:avLst/>
          </a:prstGeom>
        </p:spPr>
        <p:txBody>
          <a:bodyPr wrap="square">
            <a:spAutoFit/>
          </a:bodyPr>
          <a:p>
            <a:pPr lvl="0" algn="ctr" eaLnBrk="0" fontAlgn="base" hangingPunct="0">
              <a:spcBef>
                <a:spcPct val="0"/>
              </a:spcBef>
              <a:spcAft>
                <a:spcPct val="0"/>
              </a:spcAft>
            </a:pPr>
            <a:r>
              <a:rPr kumimoji="0" lang="en-US" sz="1600" b="1" i="0" u="none" strike="noStrike" cap="none" normalizeH="0" baseline="0" dirty="0" smtClean="0">
                <a:ln>
                  <a:noFill/>
                </a:ln>
                <a:effectLst/>
                <a:latin typeface="Arial Narrow" panose="020B0606020202030204" charset="0"/>
                <a:cs typeface="Arial Narrow" panose="020B0606020202030204" charset="0"/>
              </a:rPr>
              <a:t>Selection and designing physical map of places for data collection </a:t>
            </a:r>
            <a:endParaRPr kumimoji="0" lang="en-US" sz="1600" b="1" i="0" u="none" strike="noStrike" cap="none" normalizeH="0" baseline="0" dirty="0" smtClean="0">
              <a:ln>
                <a:noFill/>
              </a:ln>
              <a:effectLst/>
              <a:latin typeface="Arial Narrow" panose="020B0606020202030204" charset="0"/>
              <a:cs typeface="Arial Narrow" panose="020B0606020202030204" charset="0"/>
            </a:endParaRPr>
          </a:p>
        </p:txBody>
      </p:sp>
      <p:sp>
        <p:nvSpPr>
          <p:cNvPr id="36" name="Rectangle 7"/>
          <p:cNvSpPr/>
          <p:nvPr/>
        </p:nvSpPr>
        <p:spPr>
          <a:xfrm>
            <a:off x="-34290" y="2335689"/>
            <a:ext cx="8477250" cy="374015"/>
          </a:xfrm>
          <a:prstGeom prst="rect">
            <a:avLst/>
          </a:prstGeom>
        </p:spPr>
        <p:txBody>
          <a:bodyPr wrap="square">
            <a:spAutoFit/>
          </a:bodyPr>
          <a:p>
            <a:pPr marR="0" lvl="1" algn="ctr">
              <a:lnSpc>
                <a:spcPct val="115000"/>
              </a:lnSpc>
              <a:spcBef>
                <a:spcPts val="0"/>
              </a:spcBef>
              <a:spcAft>
                <a:spcPts val="0"/>
              </a:spcAft>
            </a:pPr>
            <a:r>
              <a:rPr lang="en-US" sz="1600" b="1" dirty="0" smtClean="0">
                <a:effectLst/>
                <a:latin typeface="Arial Narrow" panose="020B0606020202030204" charset="0"/>
                <a:ea typeface="Calibri" panose="020F0502020204030204" charset="0"/>
                <a:cs typeface="Arial Narrow" panose="020B0606020202030204" charset="0"/>
              </a:rPr>
              <a:t>Data were collected from the respondents using Questionnaire</a:t>
            </a:r>
            <a:endParaRPr lang="en-US" sz="1600" b="1" dirty="0" smtClean="0">
              <a:effectLst/>
              <a:latin typeface="Arial Narrow" panose="020B0606020202030204" charset="0"/>
              <a:ea typeface="Calibri" panose="020F0502020204030204" charset="0"/>
              <a:cs typeface="Arial Narrow" panose="020B0606020202030204" charset="0"/>
            </a:endParaRPr>
          </a:p>
        </p:txBody>
      </p:sp>
      <p:sp>
        <p:nvSpPr>
          <p:cNvPr id="37" name="Rectangle 8"/>
          <p:cNvSpPr/>
          <p:nvPr/>
        </p:nvSpPr>
        <p:spPr>
          <a:xfrm>
            <a:off x="491873" y="2938892"/>
            <a:ext cx="7355910" cy="374015"/>
          </a:xfrm>
          <a:prstGeom prst="rect">
            <a:avLst/>
          </a:prstGeom>
        </p:spPr>
        <p:txBody>
          <a:bodyPr wrap="square">
            <a:spAutoFit/>
          </a:bodyPr>
          <a:p>
            <a:pPr marL="342900" marR="0" algn="ctr">
              <a:lnSpc>
                <a:spcPct val="115000"/>
              </a:lnSpc>
              <a:spcBef>
                <a:spcPts val="0"/>
              </a:spcBef>
              <a:spcAft>
                <a:spcPts val="0"/>
              </a:spcAft>
            </a:pPr>
            <a:r>
              <a:rPr lang="en-US" sz="1600" b="1" dirty="0" smtClean="0">
                <a:effectLst/>
                <a:latin typeface="Arial Narrow" panose="020B0606020202030204" charset="0"/>
                <a:ea typeface="Calibri" panose="020F0502020204030204" charset="0"/>
                <a:cs typeface="Arial Narrow" panose="020B0606020202030204" charset="0"/>
              </a:rPr>
              <a:t>Compilation of all data together in the record books and entry to the spreadsheets</a:t>
            </a:r>
            <a:endParaRPr lang="en-US" sz="1600" b="1" dirty="0" smtClean="0">
              <a:effectLst/>
              <a:latin typeface="Arial Narrow" panose="020B0606020202030204" charset="0"/>
              <a:ea typeface="Calibri" panose="020F0502020204030204" charset="0"/>
              <a:cs typeface="Arial Narrow" panose="020B0606020202030204" charset="0"/>
            </a:endParaRPr>
          </a:p>
        </p:txBody>
      </p:sp>
      <p:sp>
        <p:nvSpPr>
          <p:cNvPr id="38" name="Rectangle 9"/>
          <p:cNvSpPr/>
          <p:nvPr/>
        </p:nvSpPr>
        <p:spPr>
          <a:xfrm>
            <a:off x="1253331" y="3542030"/>
            <a:ext cx="6319361" cy="374015"/>
          </a:xfrm>
          <a:prstGeom prst="rect">
            <a:avLst/>
          </a:prstGeom>
        </p:spPr>
        <p:txBody>
          <a:bodyPr wrap="square">
            <a:spAutoFit/>
          </a:bodyPr>
          <a:p>
            <a:pPr algn="ctr">
              <a:lnSpc>
                <a:spcPct val="115000"/>
              </a:lnSpc>
            </a:pPr>
            <a:r>
              <a:rPr lang="en-US" sz="1600" b="1" dirty="0" smtClean="0">
                <a:effectLst/>
                <a:latin typeface="Arial Narrow" panose="020B0606020202030204" charset="0"/>
                <a:ea typeface="Calibri" panose="020F0502020204030204" charset="0"/>
                <a:cs typeface="Arial Narrow" panose="020B0606020202030204" charset="0"/>
              </a:rPr>
              <a:t>Processing of the data using SPSS for analysis</a:t>
            </a:r>
            <a:endParaRPr lang="en-US" sz="1600" b="1" dirty="0" smtClean="0">
              <a:effectLst/>
              <a:latin typeface="Arial Narrow" panose="020B0606020202030204" charset="0"/>
              <a:ea typeface="Calibri" panose="020F0502020204030204" charset="0"/>
              <a:cs typeface="Arial Narrow" panose="020B0606020202030204" charset="0"/>
            </a:endParaRPr>
          </a:p>
        </p:txBody>
      </p:sp>
      <p:sp>
        <p:nvSpPr>
          <p:cNvPr id="39" name="Rectangle 10"/>
          <p:cNvSpPr/>
          <p:nvPr/>
        </p:nvSpPr>
        <p:spPr>
          <a:xfrm>
            <a:off x="401003" y="4114641"/>
            <a:ext cx="6879431" cy="374015"/>
          </a:xfrm>
          <a:prstGeom prst="rect">
            <a:avLst/>
          </a:prstGeom>
        </p:spPr>
        <p:txBody>
          <a:bodyPr wrap="square">
            <a:spAutoFit/>
          </a:bodyPr>
          <a:p>
            <a:pPr marL="1143000" marR="0" algn="ctr">
              <a:lnSpc>
                <a:spcPct val="115000"/>
              </a:lnSpc>
              <a:spcBef>
                <a:spcPts val="0"/>
              </a:spcBef>
              <a:spcAft>
                <a:spcPts val="0"/>
              </a:spcAft>
              <a:tabLst>
                <a:tab pos="342900" algn="l"/>
                <a:tab pos="571500" algn="l"/>
                <a:tab pos="628650" algn="l"/>
              </a:tabLst>
            </a:pPr>
            <a:r>
              <a:rPr lang="en-US" sz="1600" b="1" dirty="0" smtClean="0">
                <a:effectLst/>
                <a:latin typeface="Arial Narrow" panose="020B0606020202030204" charset="0"/>
                <a:ea typeface="Calibri" panose="020F0502020204030204" charset="0"/>
                <a:cs typeface="Arial Narrow" panose="020B0606020202030204" charset="0"/>
              </a:rPr>
              <a:t>Presentation of Data by charts / graphs and tables</a:t>
            </a:r>
            <a:endParaRPr lang="en-US" sz="1600" b="1" dirty="0" smtClean="0">
              <a:effectLst/>
              <a:latin typeface="Arial Narrow" panose="020B0606020202030204" charset="0"/>
              <a:ea typeface="Calibri" panose="020F0502020204030204" charset="0"/>
              <a:cs typeface="Arial Narrow" panose="020B0606020202030204" charset="0"/>
            </a:endParaRPr>
          </a:p>
        </p:txBody>
      </p:sp>
      <p:sp>
        <p:nvSpPr>
          <p:cNvPr id="40" name="Rectangle 11"/>
          <p:cNvSpPr/>
          <p:nvPr/>
        </p:nvSpPr>
        <p:spPr>
          <a:xfrm>
            <a:off x="466725" y="4809649"/>
            <a:ext cx="8072438" cy="337185"/>
          </a:xfrm>
          <a:prstGeom prst="rect">
            <a:avLst/>
          </a:prstGeom>
        </p:spPr>
        <p:txBody>
          <a:bodyPr wrap="square">
            <a:spAutoFit/>
          </a:bodyPr>
          <a:p>
            <a:pPr algn="ctr"/>
            <a:r>
              <a:rPr lang="en-US" sz="1600" b="1" dirty="0" smtClean="0">
                <a:effectLst/>
                <a:latin typeface="Arial Narrow" panose="020B0606020202030204" charset="0"/>
                <a:ea typeface="Calibri" panose="020F0502020204030204" charset="0"/>
                <a:cs typeface="Arial Narrow" panose="020B0606020202030204" charset="0"/>
              </a:rPr>
              <a:t>Conversations with the supervisors regarding the findings of the research work and report writing</a:t>
            </a:r>
            <a:endParaRPr lang="en-US" sz="1600" b="1" dirty="0" smtClean="0">
              <a:effectLst/>
              <a:latin typeface="Arial Narrow" panose="020B0606020202030204" charset="0"/>
              <a:ea typeface="Calibri" panose="020F0502020204030204" charset="0"/>
              <a:cs typeface="Arial Narrow" panose="020B0606020202030204" charset="0"/>
            </a:endParaRPr>
          </a:p>
        </p:txBody>
      </p:sp>
      <p:sp>
        <p:nvSpPr>
          <p:cNvPr id="47" name="Rectangle 12"/>
          <p:cNvSpPr/>
          <p:nvPr/>
        </p:nvSpPr>
        <p:spPr>
          <a:xfrm>
            <a:off x="1154972" y="5465184"/>
            <a:ext cx="6469694" cy="374015"/>
          </a:xfrm>
          <a:prstGeom prst="rect">
            <a:avLst/>
          </a:prstGeom>
        </p:spPr>
        <p:txBody>
          <a:bodyPr wrap="square">
            <a:spAutoFit/>
          </a:bodyPr>
          <a:p>
            <a:pPr algn="ctr">
              <a:lnSpc>
                <a:spcPct val="115000"/>
              </a:lnSpc>
              <a:tabLst>
                <a:tab pos="342900" algn="l"/>
                <a:tab pos="400050" algn="l"/>
                <a:tab pos="571500" algn="l"/>
                <a:tab pos="628650" algn="l"/>
              </a:tabLst>
            </a:pPr>
            <a:r>
              <a:rPr lang="en-US" sz="1600" b="1" dirty="0" smtClean="0">
                <a:effectLst/>
                <a:latin typeface="Arial Narrow" panose="020B0606020202030204" charset="0"/>
                <a:ea typeface="Calibri" panose="020F0502020204030204" charset="0"/>
                <a:cs typeface="Arial Narrow" panose="020B0606020202030204" charset="0"/>
              </a:rPr>
              <a:t>Draft </a:t>
            </a:r>
            <a:r>
              <a:rPr lang="en-US" sz="1600" b="1" dirty="0">
                <a:latin typeface="Arial Narrow" panose="020B0606020202030204" charset="0"/>
                <a:cs typeface="Arial Narrow" panose="020B0606020202030204" charset="0"/>
              </a:rPr>
              <a:t>Report Submission (considering corrections)</a:t>
            </a:r>
            <a:endParaRPr lang="en-US" sz="1600" b="1" dirty="0">
              <a:effectLst/>
              <a:latin typeface="Arial Narrow" panose="020B0606020202030204" charset="0"/>
              <a:ea typeface="Calibri" panose="020F0502020204030204" charset="0"/>
              <a:cs typeface="Arial Narrow" panose="020B0606020202030204" charset="0"/>
            </a:endParaRPr>
          </a:p>
        </p:txBody>
      </p:sp>
      <p:sp>
        <p:nvSpPr>
          <p:cNvPr id="48" name="Rectangle 12"/>
          <p:cNvSpPr/>
          <p:nvPr/>
        </p:nvSpPr>
        <p:spPr>
          <a:xfrm>
            <a:off x="1209899" y="6134315"/>
            <a:ext cx="6469694" cy="374015"/>
          </a:xfrm>
          <a:prstGeom prst="rect">
            <a:avLst/>
          </a:prstGeom>
        </p:spPr>
        <p:txBody>
          <a:bodyPr wrap="square">
            <a:spAutoFit/>
          </a:bodyPr>
          <a:p>
            <a:pPr algn="ctr">
              <a:lnSpc>
                <a:spcPct val="115000"/>
              </a:lnSpc>
              <a:tabLst>
                <a:tab pos="342900" algn="l"/>
                <a:tab pos="400050" algn="l"/>
                <a:tab pos="571500" algn="l"/>
                <a:tab pos="628650" algn="l"/>
              </a:tabLst>
            </a:pPr>
            <a:r>
              <a:rPr lang="en-US" sz="1600" b="1" dirty="0" smtClean="0">
                <a:effectLst/>
                <a:latin typeface="Arial Narrow" panose="020B0606020202030204" charset="0"/>
                <a:ea typeface="Calibri" panose="020F0502020204030204" charset="0"/>
                <a:cs typeface="Arial Narrow" panose="020B0606020202030204" charset="0"/>
              </a:rPr>
              <a:t>Finally,</a:t>
            </a:r>
            <a:r>
              <a:rPr lang="en-US" sz="1600" b="1" dirty="0">
                <a:latin typeface="Arial Narrow" panose="020B0606020202030204" charset="0"/>
                <a:cs typeface="Arial Narrow" panose="020B0606020202030204" charset="0"/>
              </a:rPr>
              <a:t> Thesis/Report Submission</a:t>
            </a:r>
            <a:endParaRPr lang="en-US" sz="1600" b="1" dirty="0">
              <a:effectLst/>
              <a:latin typeface="Arial Narrow" panose="020B0606020202030204" charset="0"/>
              <a:ea typeface="Calibri" panose="020F0502020204030204" charset="0"/>
              <a:cs typeface="Arial Narrow" panose="020B0606020202030204" charset="0"/>
            </a:endParaRPr>
          </a:p>
        </p:txBody>
      </p:sp>
      <p:sp>
        <p:nvSpPr>
          <p:cNvPr id="51" name="Rectangle 9"/>
          <p:cNvSpPr/>
          <p:nvPr/>
        </p:nvSpPr>
        <p:spPr>
          <a:xfrm>
            <a:off x="1705451" y="1126331"/>
            <a:ext cx="5370671" cy="374015"/>
          </a:xfrm>
          <a:prstGeom prst="rect">
            <a:avLst/>
          </a:prstGeom>
        </p:spPr>
        <p:txBody>
          <a:bodyPr wrap="square">
            <a:spAutoFit/>
          </a:bodyPr>
          <a:p>
            <a:pPr algn="ctr">
              <a:lnSpc>
                <a:spcPct val="115000"/>
              </a:lnSpc>
            </a:pPr>
            <a:r>
              <a:rPr lang="en-US" sz="1600" b="1" dirty="0" smtClean="0">
                <a:effectLst/>
                <a:latin typeface="Arial Narrow" panose="020B0606020202030204" charset="0"/>
                <a:ea typeface="Calibri" panose="020F0502020204030204" charset="0"/>
                <a:cs typeface="Arial Narrow" panose="020B0606020202030204" charset="0"/>
              </a:rPr>
              <a:t>Review of Literature on Title of Interest</a:t>
            </a:r>
            <a:endParaRPr lang="en-US" sz="1600" b="1" dirty="0" smtClean="0">
              <a:effectLst/>
              <a:latin typeface="Arial Narrow" panose="020B0606020202030204" charset="0"/>
              <a:ea typeface="Calibri" panose="020F0502020204030204" charset="0"/>
              <a:cs typeface="Arial Narrow" panose="020B0606020202030204" charset="0"/>
            </a:endParaRPr>
          </a:p>
        </p:txBody>
      </p:sp>
      <p:sp>
        <p:nvSpPr>
          <p:cNvPr id="2" name="Down Arrow 1"/>
          <p:cNvSpPr/>
          <p:nvPr/>
        </p:nvSpPr>
        <p:spPr>
          <a:xfrm>
            <a:off x="4185285" y="1529080"/>
            <a:ext cx="400050" cy="255270"/>
          </a:xfrm>
          <a:prstGeom prst="downArrow">
            <a:avLst/>
          </a:prstGeom>
          <a:gradFill rotWithShape="0">
            <a:gsLst>
              <a:gs pos="0">
                <a:schemeClr val="accent1"/>
              </a:gs>
              <a:gs pos="100000">
                <a:schemeClr val="accent2"/>
              </a:gs>
            </a:gsLst>
            <a:lin ang="5400000" scaled="1"/>
          </a:gradFill>
          <a:ln w="38100" cap="flat" cmpd="sng" algn="ctr">
            <a:solidFill>
              <a:srgbClr val="0070C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Down Arrow 4"/>
          <p:cNvSpPr/>
          <p:nvPr/>
        </p:nvSpPr>
        <p:spPr>
          <a:xfrm>
            <a:off x="4204335" y="2132330"/>
            <a:ext cx="400050" cy="255270"/>
          </a:xfrm>
          <a:prstGeom prst="downArrow">
            <a:avLst/>
          </a:prstGeom>
          <a:gradFill rotWithShape="0">
            <a:gsLst>
              <a:gs pos="0">
                <a:schemeClr val="accent1"/>
              </a:gs>
              <a:gs pos="100000">
                <a:schemeClr val="accent2"/>
              </a:gs>
            </a:gsLst>
            <a:lin ang="5400000" scaled="1"/>
          </a:gradFill>
          <a:ln w="38100" cap="flat" cmpd="sng" algn="ctr">
            <a:solidFill>
              <a:srgbClr val="0070C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Down Arrow 5"/>
          <p:cNvSpPr/>
          <p:nvPr/>
        </p:nvSpPr>
        <p:spPr>
          <a:xfrm>
            <a:off x="4185285" y="2712720"/>
            <a:ext cx="400050" cy="255270"/>
          </a:xfrm>
          <a:prstGeom prst="downArrow">
            <a:avLst/>
          </a:prstGeom>
          <a:gradFill rotWithShape="0">
            <a:gsLst>
              <a:gs pos="0">
                <a:schemeClr val="accent1"/>
              </a:gs>
              <a:gs pos="100000">
                <a:schemeClr val="accent2"/>
              </a:gs>
            </a:gsLst>
            <a:lin ang="5400000" scaled="1"/>
          </a:gradFill>
          <a:ln w="38100" cap="flat" cmpd="sng" algn="ctr">
            <a:solidFill>
              <a:srgbClr val="0070C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7" name="Down Arrow 6"/>
          <p:cNvSpPr/>
          <p:nvPr/>
        </p:nvSpPr>
        <p:spPr>
          <a:xfrm>
            <a:off x="4185285" y="3321685"/>
            <a:ext cx="400050" cy="255270"/>
          </a:xfrm>
          <a:prstGeom prst="downArrow">
            <a:avLst/>
          </a:prstGeom>
          <a:gradFill rotWithShape="0">
            <a:gsLst>
              <a:gs pos="0">
                <a:schemeClr val="accent1"/>
              </a:gs>
              <a:gs pos="100000">
                <a:schemeClr val="accent2"/>
              </a:gs>
            </a:gsLst>
            <a:lin ang="5400000" scaled="1"/>
          </a:gradFill>
          <a:ln w="38100" cap="flat" cmpd="sng" algn="ctr">
            <a:solidFill>
              <a:srgbClr val="0070C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8" name="Down Arrow 7"/>
          <p:cNvSpPr/>
          <p:nvPr/>
        </p:nvSpPr>
        <p:spPr>
          <a:xfrm>
            <a:off x="4185285" y="3911600"/>
            <a:ext cx="400050" cy="255270"/>
          </a:xfrm>
          <a:prstGeom prst="downArrow">
            <a:avLst/>
          </a:prstGeom>
          <a:gradFill rotWithShape="0">
            <a:gsLst>
              <a:gs pos="0">
                <a:schemeClr val="accent1"/>
              </a:gs>
              <a:gs pos="100000">
                <a:schemeClr val="accent2"/>
              </a:gs>
            </a:gsLst>
            <a:lin ang="5400000" scaled="1"/>
          </a:gradFill>
          <a:ln w="38100" cap="flat" cmpd="sng" algn="ctr">
            <a:solidFill>
              <a:srgbClr val="0070C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9" name="Down Arrow 8"/>
          <p:cNvSpPr/>
          <p:nvPr/>
        </p:nvSpPr>
        <p:spPr>
          <a:xfrm>
            <a:off x="4204335" y="4526280"/>
            <a:ext cx="400050" cy="255270"/>
          </a:xfrm>
          <a:prstGeom prst="downArrow">
            <a:avLst/>
          </a:prstGeom>
          <a:gradFill rotWithShape="0">
            <a:gsLst>
              <a:gs pos="0">
                <a:schemeClr val="accent1"/>
              </a:gs>
              <a:gs pos="100000">
                <a:schemeClr val="accent2"/>
              </a:gs>
            </a:gsLst>
            <a:lin ang="5400000" scaled="1"/>
          </a:gradFill>
          <a:ln w="38100" cap="flat" cmpd="sng" algn="ctr">
            <a:solidFill>
              <a:srgbClr val="0070C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10" name="Down Arrow 9"/>
          <p:cNvSpPr/>
          <p:nvPr/>
        </p:nvSpPr>
        <p:spPr>
          <a:xfrm>
            <a:off x="4204335" y="5205730"/>
            <a:ext cx="400050" cy="255270"/>
          </a:xfrm>
          <a:prstGeom prst="downArrow">
            <a:avLst/>
          </a:prstGeom>
          <a:gradFill rotWithShape="0">
            <a:gsLst>
              <a:gs pos="0">
                <a:schemeClr val="accent1"/>
              </a:gs>
              <a:gs pos="100000">
                <a:schemeClr val="accent2"/>
              </a:gs>
            </a:gsLst>
            <a:lin ang="5400000" scaled="1"/>
          </a:gradFill>
          <a:ln w="38100" cap="flat" cmpd="sng" algn="ctr">
            <a:solidFill>
              <a:srgbClr val="0070C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13" name="Down Arrow 12"/>
          <p:cNvSpPr/>
          <p:nvPr/>
        </p:nvSpPr>
        <p:spPr>
          <a:xfrm>
            <a:off x="4185285" y="5888990"/>
            <a:ext cx="400050" cy="255270"/>
          </a:xfrm>
          <a:prstGeom prst="downArrow">
            <a:avLst/>
          </a:prstGeom>
          <a:gradFill rotWithShape="0">
            <a:gsLst>
              <a:gs pos="0">
                <a:schemeClr val="accent1"/>
              </a:gs>
              <a:gs pos="100000">
                <a:schemeClr val="accent2"/>
              </a:gs>
            </a:gsLst>
            <a:lin ang="5400000" scaled="1"/>
          </a:gradFill>
          <a:ln w="38100" cap="flat" cmpd="sng" algn="ctr">
            <a:solidFill>
              <a:srgbClr val="0070C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16" name="Rectangle 9"/>
          <p:cNvSpPr/>
          <p:nvPr/>
        </p:nvSpPr>
        <p:spPr>
          <a:xfrm>
            <a:off x="1634331" y="537051"/>
            <a:ext cx="5370671" cy="374015"/>
          </a:xfrm>
          <a:prstGeom prst="rect">
            <a:avLst/>
          </a:prstGeom>
        </p:spPr>
        <p:txBody>
          <a:bodyPr wrap="square">
            <a:spAutoFit/>
          </a:bodyPr>
          <a:p>
            <a:pPr algn="ctr">
              <a:lnSpc>
                <a:spcPct val="115000"/>
              </a:lnSpc>
            </a:pPr>
            <a:r>
              <a:rPr lang="en-US" sz="1600" b="1" dirty="0" smtClean="0">
                <a:effectLst/>
                <a:latin typeface="Arial Narrow" panose="020B0606020202030204" charset="0"/>
                <a:ea typeface="Calibri" panose="020F0502020204030204" charset="0"/>
                <a:cs typeface="Arial Narrow" panose="020B0606020202030204" charset="0"/>
              </a:rPr>
              <a:t>Thesis topic design by respected supervisors</a:t>
            </a:r>
            <a:endParaRPr lang="en-US" sz="1600" b="1" dirty="0" smtClean="0">
              <a:effectLst/>
              <a:latin typeface="Arial Narrow" panose="020B0606020202030204" charset="0"/>
              <a:ea typeface="Calibri" panose="020F0502020204030204" charset="0"/>
              <a:cs typeface="Arial Narrow" panose="020B0606020202030204" charset="0"/>
            </a:endParaRPr>
          </a:p>
        </p:txBody>
      </p:sp>
      <p:sp>
        <p:nvSpPr>
          <p:cNvPr id="17" name="Down Arrow 16"/>
          <p:cNvSpPr/>
          <p:nvPr/>
        </p:nvSpPr>
        <p:spPr>
          <a:xfrm>
            <a:off x="4190365" y="939800"/>
            <a:ext cx="400050" cy="255270"/>
          </a:xfrm>
          <a:prstGeom prst="downArrow">
            <a:avLst/>
          </a:prstGeom>
          <a:gradFill rotWithShape="0">
            <a:gsLst>
              <a:gs pos="0">
                <a:schemeClr val="accent1"/>
              </a:gs>
              <a:gs pos="100000">
                <a:schemeClr val="accent2"/>
              </a:gs>
            </a:gsLst>
            <a:lin ang="5400000" scaled="1"/>
          </a:gradFill>
          <a:ln w="38100" cap="flat" cmpd="sng" algn="ctr">
            <a:solidFill>
              <a:srgbClr val="0070C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pic>
        <p:nvPicPr>
          <p:cNvPr id="18" name="Content Placeholder 17"/>
          <p:cNvPicPr>
            <a:picLocks noChangeAspect="1"/>
          </p:cNvPicPr>
          <p:nvPr>
            <p:ph sz="half" idx="1"/>
          </p:nvPr>
        </p:nvPicPr>
        <p:blipFill>
          <a:blip r:embed="rId1"/>
          <a:stretch>
            <a:fillRect/>
          </a:stretch>
        </p:blipFill>
        <p:spPr>
          <a:xfrm>
            <a:off x="8275320" y="1504950"/>
            <a:ext cx="1627505" cy="899160"/>
          </a:xfrm>
          <a:prstGeom prst="rect">
            <a:avLst/>
          </a:prstGeom>
        </p:spPr>
      </p:pic>
      <p:pic>
        <p:nvPicPr>
          <p:cNvPr id="20" name="Content Placeholder 19"/>
          <p:cNvPicPr>
            <a:picLocks noChangeAspect="1"/>
          </p:cNvPicPr>
          <p:nvPr>
            <p:ph sz="half" idx="2"/>
          </p:nvPr>
        </p:nvPicPr>
        <p:blipFill>
          <a:blip r:embed="rId2"/>
          <a:stretch>
            <a:fillRect/>
          </a:stretch>
        </p:blipFill>
        <p:spPr>
          <a:xfrm>
            <a:off x="10259695" y="1496060"/>
            <a:ext cx="1627505" cy="908685"/>
          </a:xfrm>
          <a:prstGeom prst="rect">
            <a:avLst/>
          </a:prstGeom>
        </p:spPr>
      </p:pic>
      <p:pic>
        <p:nvPicPr>
          <p:cNvPr id="116" name="Picture 115"/>
          <p:cNvPicPr/>
          <p:nvPr/>
        </p:nvPicPr>
        <p:blipFill>
          <a:blip r:embed="rId3"/>
          <a:srcRect l="2273" r="6295" b="64984"/>
          <a:stretch>
            <a:fillRect/>
          </a:stretch>
        </p:blipFill>
        <p:spPr>
          <a:xfrm>
            <a:off x="9143365" y="449580"/>
            <a:ext cx="1899920" cy="892175"/>
          </a:xfrm>
          <a:prstGeom prst="rect">
            <a:avLst/>
          </a:prstGeom>
          <a:noFill/>
          <a:ln w="9525">
            <a:noFill/>
          </a:ln>
        </p:spPr>
      </p:pic>
      <p:pic>
        <p:nvPicPr>
          <p:cNvPr id="117" name="Picture 116"/>
          <p:cNvPicPr/>
          <p:nvPr/>
        </p:nvPicPr>
        <p:blipFill>
          <a:blip r:embed="rId4"/>
          <a:stretch>
            <a:fillRect/>
          </a:stretch>
        </p:blipFill>
        <p:spPr>
          <a:xfrm>
            <a:off x="8366760" y="2480310"/>
            <a:ext cx="3489960" cy="1017270"/>
          </a:xfrm>
          <a:prstGeom prst="rect">
            <a:avLst/>
          </a:prstGeom>
          <a:noFill/>
          <a:ln w="9525">
            <a:noFill/>
          </a:ln>
        </p:spPr>
      </p:pic>
      <p:pic>
        <p:nvPicPr>
          <p:cNvPr id="118" name="Picture 117"/>
          <p:cNvPicPr/>
          <p:nvPr/>
        </p:nvPicPr>
        <p:blipFill>
          <a:blip r:embed="rId5"/>
          <a:stretch>
            <a:fillRect/>
          </a:stretch>
        </p:blipFill>
        <p:spPr>
          <a:xfrm>
            <a:off x="8808720" y="3573780"/>
            <a:ext cx="2857500" cy="945515"/>
          </a:xfrm>
          <a:prstGeom prst="rect">
            <a:avLst/>
          </a:prstGeom>
          <a:noFill/>
          <a:ln w="9525">
            <a:noFill/>
          </a:ln>
        </p:spPr>
      </p:pic>
      <p:pic>
        <p:nvPicPr>
          <p:cNvPr id="119" name="Picture 118"/>
          <p:cNvPicPr/>
          <p:nvPr/>
        </p:nvPicPr>
        <p:blipFill>
          <a:blip r:embed="rId6"/>
          <a:stretch>
            <a:fillRect/>
          </a:stretch>
        </p:blipFill>
        <p:spPr>
          <a:xfrm>
            <a:off x="8808720" y="5839460"/>
            <a:ext cx="2858135" cy="744855"/>
          </a:xfrm>
          <a:prstGeom prst="rect">
            <a:avLst/>
          </a:prstGeom>
          <a:noFill/>
          <a:ln w="9525">
            <a:noFill/>
          </a:ln>
        </p:spPr>
      </p:pic>
      <p:sp>
        <p:nvSpPr>
          <p:cNvPr id="24" name="Rectangles 23"/>
          <p:cNvSpPr/>
          <p:nvPr/>
        </p:nvSpPr>
        <p:spPr>
          <a:xfrm>
            <a:off x="-635" y="6593840"/>
            <a:ext cx="12192635" cy="254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5" name="Rectangles 24"/>
          <p:cNvSpPr/>
          <p:nvPr/>
        </p:nvSpPr>
        <p:spPr>
          <a:xfrm>
            <a:off x="-635" y="-25400"/>
            <a:ext cx="12192635" cy="42164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6" name="Rectangle 3"/>
          <p:cNvSpPr/>
          <p:nvPr/>
        </p:nvSpPr>
        <p:spPr>
          <a:xfrm>
            <a:off x="5013960" y="19368"/>
            <a:ext cx="3261360" cy="295751"/>
          </a:xfrm>
          <a:prstGeom prst="rect">
            <a:avLst/>
          </a:prstGeom>
          <a:noFill/>
          <a:ln w="28575">
            <a:noFill/>
          </a:ln>
          <a:extLst>
            <a:ext uri="{909E8E84-426E-40DD-AFC4-6F175D3DCCD1}">
              <a14:hiddenFill xmlns:a14="http://schemas.microsoft.com/office/drawing/2010/main">
                <a:solidFill>
                  <a:schemeClr val="accent2">
                    <a:lumMod val="75000"/>
                  </a:schemeClr>
                </a:solidFill>
              </a14:hiddenFill>
            </a:ext>
          </a:extLst>
        </p:spPr>
        <p:txBody>
          <a:bodyPr wrap="none">
            <a:noAutofit/>
          </a:bodyPr>
          <a:p>
            <a:pPr lvl="0" algn="ctr"/>
            <a:r>
              <a:rPr lang="en-US" sz="1500" dirty="0">
                <a:ln>
                  <a:solidFill>
                    <a:schemeClr val="tx1"/>
                  </a:solidFill>
                </a:ln>
                <a:solidFill>
                  <a:schemeClr val="tx1"/>
                </a:solidFill>
                <a:effectLst/>
                <a:latin typeface="Cambria" panose="02040503050406030204" charset="0"/>
                <a:cs typeface="Cambria" panose="02040503050406030204" charset="0"/>
              </a:rPr>
              <a:t>Study</a:t>
            </a:r>
            <a:r>
              <a:rPr lang="en-US" sz="1500" dirty="0" smtClean="0">
                <a:ln>
                  <a:solidFill>
                    <a:schemeClr val="tx1"/>
                  </a:solidFill>
                </a:ln>
                <a:solidFill>
                  <a:schemeClr val="tx1"/>
                </a:solidFill>
                <a:effectLst/>
                <a:latin typeface="Cambria" panose="02040503050406030204" charset="0"/>
                <a:ea typeface="Calibri" panose="020F0502020204030204" charset="0"/>
                <a:cs typeface="Cambria" panose="02040503050406030204" charset="0"/>
              </a:rPr>
              <a:t> Flowchart</a:t>
            </a:r>
            <a:endParaRPr lang="en-US" sz="1500" dirty="0" smtClean="0">
              <a:ln>
                <a:solidFill>
                  <a:schemeClr val="tx1"/>
                </a:solidFill>
              </a:ln>
              <a:solidFill>
                <a:schemeClr val="tx1"/>
              </a:solidFill>
              <a:effectLst/>
              <a:latin typeface="Cambria" panose="02040503050406030204" charset="0"/>
              <a:ea typeface="Calibri" panose="020F0502020204030204" charset="0"/>
              <a:cs typeface="Cambria" panose="02040503050406030204" charset="0"/>
            </a:endParaRPr>
          </a:p>
        </p:txBody>
      </p:sp>
      <p:pic>
        <p:nvPicPr>
          <p:cNvPr id="120" name="Picture 119"/>
          <p:cNvPicPr/>
          <p:nvPr/>
        </p:nvPicPr>
        <p:blipFill>
          <a:blip r:embed="rId7"/>
          <a:stretch>
            <a:fillRect/>
          </a:stretch>
        </p:blipFill>
        <p:spPr>
          <a:xfrm>
            <a:off x="8808720" y="4664075"/>
            <a:ext cx="2858135" cy="1031240"/>
          </a:xfrm>
          <a:prstGeom prst="rect">
            <a:avLst/>
          </a:prstGeom>
          <a:noFill/>
          <a:ln w="9525">
            <a:noFill/>
          </a:ln>
        </p:spPr>
      </p:pic>
      <p:sp>
        <p:nvSpPr>
          <p:cNvPr id="27" name="Oval 26"/>
          <p:cNvSpPr/>
          <p:nvPr/>
        </p:nvSpPr>
        <p:spPr>
          <a:xfrm>
            <a:off x="8869680" y="4855210"/>
            <a:ext cx="472440" cy="29591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8" name="Oval 27"/>
          <p:cNvSpPr/>
          <p:nvPr/>
        </p:nvSpPr>
        <p:spPr>
          <a:xfrm>
            <a:off x="10317480" y="4953000"/>
            <a:ext cx="152400" cy="13716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9" name="Oval 28"/>
          <p:cNvSpPr/>
          <p:nvPr/>
        </p:nvSpPr>
        <p:spPr>
          <a:xfrm>
            <a:off x="11140440" y="4825365"/>
            <a:ext cx="411480" cy="30543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0" name="Oval 29"/>
          <p:cNvSpPr/>
          <p:nvPr/>
        </p:nvSpPr>
        <p:spPr>
          <a:xfrm>
            <a:off x="10561320" y="4907280"/>
            <a:ext cx="198120" cy="16764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par>
    </p:tnLst>
    <p:bldLst>
      <p:bldP spid="35" grpId="0"/>
      <p:bldP spid="36" grpId="0"/>
      <p:bldP spid="37" grpId="0"/>
      <p:bldP spid="38" grpId="0"/>
      <p:bldP spid="39" grpId="0"/>
      <p:bldP spid="40"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Text Box 101"/>
          <p:cNvSpPr txBox="1"/>
          <p:nvPr/>
        </p:nvSpPr>
        <p:spPr>
          <a:xfrm>
            <a:off x="4358164" y="3429000"/>
            <a:ext cx="3810000" cy="645160"/>
          </a:xfrm>
          <a:prstGeom prst="rect">
            <a:avLst/>
          </a:prstGeom>
          <a:noFill/>
          <a:ln w="9525">
            <a:noFill/>
          </a:ln>
        </p:spPr>
        <p:txBody>
          <a:bodyPr>
            <a:spAutoFit/>
          </a:bodyPr>
          <a:p>
            <a:pPr indent="0" algn="ctr"/>
            <a:r>
              <a:rPr lang="en-US" sz="3600" b="1">
                <a:solidFill>
                  <a:srgbClr val="001F5F"/>
                </a:solidFill>
                <a:latin typeface="Stencil" panose="040409050D0802020404" charset="0"/>
                <a:cs typeface="Stencil" panose="040409050D0802020404" charset="0"/>
              </a:rPr>
              <a:t>Results</a:t>
            </a:r>
            <a:endParaRPr lang="en-US" sz="3600" b="1">
              <a:solidFill>
                <a:srgbClr val="001F5F"/>
              </a:solidFill>
              <a:latin typeface="Stencil" panose="040409050D0802020404" charset="0"/>
              <a:cs typeface="Stencil" panose="040409050D0802020404" charset="0"/>
            </a:endParaRP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668703" y="857250"/>
            <a:ext cx="2010728" cy="105775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rcRect l="15917" t="27179" r="19854" b="8377"/>
          <a:stretch>
            <a:fillRect/>
          </a:stretch>
        </p:blipFill>
        <p:spPr>
          <a:xfrm flipH="1">
            <a:off x="4327525" y="0"/>
            <a:ext cx="3471545" cy="2251075"/>
          </a:xfrm>
          <a:prstGeom prst="rect">
            <a:avLst/>
          </a:prstGeom>
        </p:spPr>
      </p:pic>
      <p:pic>
        <p:nvPicPr>
          <p:cNvPr id="100" name="Picture 99"/>
          <p:cNvPicPr/>
          <p:nvPr/>
        </p:nvPicPr>
        <p:blipFill>
          <a:blip r:embed="rId3"/>
          <a:srcRect t="28036"/>
          <a:stretch>
            <a:fillRect/>
          </a:stretch>
        </p:blipFill>
        <p:spPr>
          <a:xfrm>
            <a:off x="7799070" y="-635"/>
            <a:ext cx="4410710" cy="2257425"/>
          </a:xfrm>
          <a:prstGeom prst="rect">
            <a:avLst/>
          </a:prstGeom>
          <a:noFill/>
          <a:ln w="9525">
            <a:noFill/>
          </a:ln>
        </p:spPr>
      </p:pic>
      <p:pic>
        <p:nvPicPr>
          <p:cNvPr id="101" name="Picture 100"/>
          <p:cNvPicPr/>
          <p:nvPr/>
        </p:nvPicPr>
        <p:blipFill>
          <a:blip r:embed="rId4"/>
          <a:srcRect t="36383"/>
          <a:stretch>
            <a:fillRect/>
          </a:stretch>
        </p:blipFill>
        <p:spPr>
          <a:xfrm>
            <a:off x="14605" y="0"/>
            <a:ext cx="4312920" cy="2257425"/>
          </a:xfrm>
          <a:prstGeom prst="rect">
            <a:avLst/>
          </a:prstGeom>
          <a:noFill/>
          <a:ln w="9525">
            <a:noFill/>
          </a:ln>
        </p:spPr>
      </p:pic>
      <p:sp>
        <p:nvSpPr>
          <p:cNvPr id="24" name="Rectangles 23"/>
          <p:cNvSpPr/>
          <p:nvPr/>
        </p:nvSpPr>
        <p:spPr>
          <a:xfrm>
            <a:off x="-635" y="6242685"/>
            <a:ext cx="12192635" cy="605155"/>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319405" y="-635"/>
            <a:ext cx="11577320" cy="6858635"/>
          </a:xfrm>
          <a:prstGeom prst="rect">
            <a:avLst/>
          </a:prstGeom>
          <a:solidFill>
            <a:schemeClr val="accent6">
              <a:lumMod val="40000"/>
              <a:lumOff val="60000"/>
            </a:schemeClr>
          </a:solidFill>
          <a:ln w="57150" cap="flat" cmpd="sng" algn="ctr">
            <a:solidFill>
              <a:srgbClr val="0070C0"/>
            </a:solidFill>
            <a:prstDash val="solid"/>
            <a:round/>
            <a:headEnd type="none" w="med" len="med"/>
            <a:tailEnd type="none" w="med" len="med"/>
          </a:ln>
        </p:spPr>
        <p:txBody>
          <a:bodyPr vert="horz" wrap="none" lIns="68580" tIns="34290" rIns="68580" bIns="3429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8" name="Arrow: Striped Right 45"/>
          <p:cNvSpPr/>
          <p:nvPr/>
        </p:nvSpPr>
        <p:spPr>
          <a:xfrm rot="5400000">
            <a:off x="3041223" y="1885694"/>
            <a:ext cx="572405" cy="276185"/>
          </a:xfrm>
          <a:prstGeom prst="stripedRightArrow">
            <a:avLst/>
          </a:prstGeom>
          <a:solidFill>
            <a:srgbClr val="FFC000"/>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p>
            <a:pPr algn="ctr"/>
            <a:endParaRPr lang="en-US" sz="1600" dirty="0">
              <a:latin typeface="Arial Narrow" panose="020B0606020202030204" charset="0"/>
              <a:cs typeface="Arial Narrow" panose="020B0606020202030204" charset="0"/>
            </a:endParaRPr>
          </a:p>
        </p:txBody>
      </p:sp>
      <p:sp>
        <p:nvSpPr>
          <p:cNvPr id="9" name="Arrow: Striped Right 41"/>
          <p:cNvSpPr/>
          <p:nvPr/>
        </p:nvSpPr>
        <p:spPr>
          <a:xfrm rot="5400000">
            <a:off x="3102928" y="3331845"/>
            <a:ext cx="459581" cy="277178"/>
          </a:xfrm>
          <a:prstGeom prst="stripedRightArrow">
            <a:avLst/>
          </a:prstGeom>
          <a:solidFill>
            <a:srgbClr val="FFC000"/>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p>
            <a:pPr algn="ctr"/>
            <a:endParaRPr lang="en-US" sz="1600" dirty="0">
              <a:latin typeface="Arial Narrow" panose="020B0606020202030204" charset="0"/>
              <a:cs typeface="Arial Narrow" panose="020B0606020202030204" charset="0"/>
            </a:endParaRPr>
          </a:p>
        </p:txBody>
      </p:sp>
      <p:sp>
        <p:nvSpPr>
          <p:cNvPr id="10" name="Arrow: Striped Right 14"/>
          <p:cNvSpPr/>
          <p:nvPr/>
        </p:nvSpPr>
        <p:spPr>
          <a:xfrm rot="5400000">
            <a:off x="3080699" y="5030357"/>
            <a:ext cx="504339" cy="277389"/>
          </a:xfrm>
          <a:prstGeom prst="stripedRightArrow">
            <a:avLst/>
          </a:prstGeom>
          <a:solidFill>
            <a:srgbClr val="FFC000"/>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p>
            <a:pPr algn="ctr"/>
            <a:endParaRPr lang="en-US" sz="1600" dirty="0">
              <a:latin typeface="Arial Narrow" panose="020B0606020202030204" charset="0"/>
              <a:cs typeface="Arial Narrow" panose="020B0606020202030204" charset="0"/>
            </a:endParaRPr>
          </a:p>
        </p:txBody>
      </p:sp>
      <p:sp>
        <p:nvSpPr>
          <p:cNvPr id="11" name="Rectangle: Rounded Corners 35"/>
          <p:cNvSpPr/>
          <p:nvPr/>
        </p:nvSpPr>
        <p:spPr>
          <a:xfrm>
            <a:off x="523240" y="718185"/>
            <a:ext cx="4653280" cy="1305560"/>
          </a:xfrm>
          <a:prstGeom prst="round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nchorCtr="0"/>
          <a:p>
            <a:pPr algn="ctr"/>
            <a:r>
              <a:rPr lang="en-US" sz="1600" dirty="0">
                <a:latin typeface="Arial Narrow" panose="020B0606020202030204" charset="0"/>
                <a:cs typeface="Arial Narrow" panose="020B0606020202030204" charset="0"/>
              </a:rPr>
              <a:t>Knowledge, Attitude And Practices Regarding Different Diseases Among Different People Of FDMN Community In Rohingya Refugee Settlement, Cox’s Bazar, Bangladesh.</a:t>
            </a:r>
            <a:endParaRPr lang="en-US" sz="1600" dirty="0">
              <a:latin typeface="Arial Narrow" panose="020B0606020202030204" charset="0"/>
              <a:cs typeface="Arial Narrow" panose="020B0606020202030204" charset="0"/>
            </a:endParaRPr>
          </a:p>
        </p:txBody>
      </p:sp>
      <p:sp>
        <p:nvSpPr>
          <p:cNvPr id="12" name="Rectangle 37"/>
          <p:cNvSpPr/>
          <p:nvPr/>
        </p:nvSpPr>
        <p:spPr>
          <a:xfrm>
            <a:off x="5483860" y="723900"/>
            <a:ext cx="6249670" cy="1310640"/>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nchorCtr="0"/>
          <a:p>
            <a:pPr algn="ctr"/>
            <a:r>
              <a:rPr lang="en-US" sz="1700" dirty="0">
                <a:latin typeface="Arial Narrow" panose="020B0606020202030204" charset="0"/>
                <a:cs typeface="Arial Narrow" panose="020B0606020202030204" charset="0"/>
              </a:rPr>
              <a:t>Findings offer significant insights into the understanding and behaviors </a:t>
            </a:r>
            <a:endParaRPr lang="en-US" sz="1700" dirty="0">
              <a:latin typeface="Arial Narrow" panose="020B0606020202030204" charset="0"/>
              <a:cs typeface="Arial Narrow" panose="020B0606020202030204" charset="0"/>
            </a:endParaRPr>
          </a:p>
          <a:p>
            <a:pPr algn="ctr"/>
            <a:r>
              <a:rPr lang="en-US" sz="1700" dirty="0">
                <a:latin typeface="Arial Narrow" panose="020B0606020202030204" charset="0"/>
                <a:cs typeface="Arial Narrow" panose="020B0606020202030204" charset="0"/>
              </a:rPr>
              <a:t>pertaining to both communicable and non-communicable </a:t>
            </a:r>
            <a:endParaRPr lang="en-US" sz="1700" dirty="0">
              <a:latin typeface="Arial Narrow" panose="020B0606020202030204" charset="0"/>
              <a:cs typeface="Arial Narrow" panose="020B0606020202030204" charset="0"/>
            </a:endParaRPr>
          </a:p>
          <a:p>
            <a:pPr algn="ctr"/>
            <a:r>
              <a:rPr lang="en-US" sz="1700" dirty="0">
                <a:latin typeface="Arial Narrow" panose="020B0606020202030204" charset="0"/>
                <a:cs typeface="Arial Narrow" panose="020B0606020202030204" charset="0"/>
              </a:rPr>
              <a:t>diseases within the Rohingyas</a:t>
            </a:r>
            <a:endParaRPr lang="en-US" sz="1700" dirty="0">
              <a:latin typeface="Arial Narrow" panose="020B0606020202030204" charset="0"/>
              <a:cs typeface="Arial Narrow" panose="020B0606020202030204" charset="0"/>
            </a:endParaRPr>
          </a:p>
        </p:txBody>
      </p:sp>
      <p:sp>
        <p:nvSpPr>
          <p:cNvPr id="13" name="Rectangle: Rounded Corners 38"/>
          <p:cNvSpPr/>
          <p:nvPr/>
        </p:nvSpPr>
        <p:spPr>
          <a:xfrm>
            <a:off x="523875" y="2370455"/>
            <a:ext cx="4653280" cy="1052830"/>
          </a:xfrm>
          <a:prstGeom prst="round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nchorCtr="0"/>
          <a:p>
            <a:pPr algn="ctr"/>
            <a:r>
              <a:rPr lang="en-US" sz="1600" dirty="0">
                <a:latin typeface="Arial Narrow" panose="020B0606020202030204" charset="0"/>
                <a:cs typeface="Arial Narrow" panose="020B0606020202030204" charset="0"/>
              </a:rPr>
              <a:t>Impact of health education on regular health </a:t>
            </a:r>
            <a:r>
              <a:rPr lang="en-US" sz="1600" dirty="0" err="1">
                <a:latin typeface="Arial Narrow" panose="020B0606020202030204" charset="0"/>
                <a:cs typeface="Arial Narrow" panose="020B0606020202030204" charset="0"/>
              </a:rPr>
              <a:t>behaviour</a:t>
            </a:r>
            <a:r>
              <a:rPr lang="en-US" sz="1600" dirty="0">
                <a:latin typeface="Arial Narrow" panose="020B0606020202030204" charset="0"/>
                <a:cs typeface="Arial Narrow" panose="020B0606020202030204" charset="0"/>
              </a:rPr>
              <a:t> in improving health outcomes among the FDMN community in Cox’s Bazar, Bangladesh.</a:t>
            </a:r>
            <a:endParaRPr lang="en-US" sz="1600" dirty="0">
              <a:latin typeface="Arial Narrow" panose="020B0606020202030204" charset="0"/>
              <a:cs typeface="Arial Narrow" panose="020B0606020202030204" charset="0"/>
            </a:endParaRPr>
          </a:p>
        </p:txBody>
      </p:sp>
      <p:sp>
        <p:nvSpPr>
          <p:cNvPr id="14" name="Rectangle 39"/>
          <p:cNvSpPr/>
          <p:nvPr/>
        </p:nvSpPr>
        <p:spPr>
          <a:xfrm>
            <a:off x="5484495" y="2365375"/>
            <a:ext cx="6249035" cy="1073150"/>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nchorCtr="0"/>
          <a:p>
            <a:pPr algn="ctr"/>
            <a:r>
              <a:rPr lang="en-US" sz="1700" dirty="0">
                <a:latin typeface="Arial Narrow" panose="020B0606020202030204" charset="0"/>
                <a:cs typeface="Arial Narrow" panose="020B0606020202030204" charset="0"/>
              </a:rPr>
              <a:t>Study has revealed noteworthy correlations between socio-demographic </a:t>
            </a:r>
            <a:endParaRPr lang="en-US" sz="1700" dirty="0">
              <a:latin typeface="Arial Narrow" panose="020B0606020202030204" charset="0"/>
              <a:cs typeface="Arial Narrow" panose="020B0606020202030204" charset="0"/>
            </a:endParaRPr>
          </a:p>
          <a:p>
            <a:pPr algn="ctr"/>
            <a:r>
              <a:rPr lang="en-US" sz="1700" dirty="0">
                <a:latin typeface="Arial Narrow" panose="020B0606020202030204" charset="0"/>
                <a:cs typeface="Arial Narrow" panose="020B0606020202030204" charset="0"/>
              </a:rPr>
              <a:t>variables, knowledge pertaining to health education, and </a:t>
            </a:r>
            <a:endParaRPr lang="en-US" sz="1700" dirty="0">
              <a:latin typeface="Arial Narrow" panose="020B0606020202030204" charset="0"/>
              <a:cs typeface="Arial Narrow" panose="020B0606020202030204" charset="0"/>
            </a:endParaRPr>
          </a:p>
          <a:p>
            <a:pPr algn="ctr"/>
            <a:r>
              <a:rPr lang="en-US" sz="1700" dirty="0">
                <a:latin typeface="Arial Narrow" panose="020B0606020202030204" charset="0"/>
                <a:cs typeface="Arial Narrow" panose="020B0606020202030204" charset="0"/>
              </a:rPr>
              <a:t>individuals' attitudes towards health education.</a:t>
            </a:r>
            <a:endParaRPr lang="en-US" sz="1700" dirty="0">
              <a:latin typeface="Arial Narrow" panose="020B0606020202030204" charset="0"/>
              <a:cs typeface="Arial Narrow" panose="020B0606020202030204" charset="0"/>
            </a:endParaRPr>
          </a:p>
        </p:txBody>
      </p:sp>
      <p:sp>
        <p:nvSpPr>
          <p:cNvPr id="16" name="Rectangle 40"/>
          <p:cNvSpPr/>
          <p:nvPr/>
        </p:nvSpPr>
        <p:spPr>
          <a:xfrm>
            <a:off x="5483860" y="3769995"/>
            <a:ext cx="6250305" cy="1373505"/>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nchorCtr="0"/>
          <a:p>
            <a:pPr algn="ctr"/>
            <a:r>
              <a:rPr lang="en-US" sz="1700" dirty="0">
                <a:latin typeface="Arial Narrow" panose="020B0606020202030204" charset="0"/>
                <a:cs typeface="Arial Narrow" panose="020B0606020202030204" charset="0"/>
                <a:sym typeface="+mn-ea"/>
              </a:rPr>
              <a:t>Study's findings offer significant insights into the knowledge and awareness on  different diseases, health behaviors, ideas on nutrients, </a:t>
            </a:r>
            <a:endParaRPr lang="en-US" sz="1700" dirty="0">
              <a:latin typeface="Arial Narrow" panose="020B0606020202030204" charset="0"/>
              <a:cs typeface="Arial Narrow" panose="020B0606020202030204" charset="0"/>
              <a:sym typeface="+mn-ea"/>
            </a:endParaRPr>
          </a:p>
          <a:p>
            <a:pPr algn="ctr"/>
            <a:r>
              <a:rPr lang="en-US" sz="1700" dirty="0">
                <a:latin typeface="Arial Narrow" panose="020B0606020202030204" charset="0"/>
                <a:cs typeface="Arial Narrow" panose="020B0606020202030204" charset="0"/>
                <a:sym typeface="+mn-ea"/>
              </a:rPr>
              <a:t>their sources, malnutrition and associated diseases. </a:t>
            </a:r>
            <a:endParaRPr lang="en-US" sz="1700" dirty="0">
              <a:latin typeface="Arial Narrow" panose="020B0606020202030204" charset="0"/>
              <a:cs typeface="Arial Narrow" panose="020B0606020202030204" charset="0"/>
              <a:sym typeface="+mn-ea"/>
            </a:endParaRPr>
          </a:p>
        </p:txBody>
      </p:sp>
      <p:sp>
        <p:nvSpPr>
          <p:cNvPr id="17" name="Rectangle: Rounded Corners 42"/>
          <p:cNvSpPr/>
          <p:nvPr/>
        </p:nvSpPr>
        <p:spPr>
          <a:xfrm>
            <a:off x="523240" y="3756025"/>
            <a:ext cx="4654550" cy="1367155"/>
          </a:xfrm>
          <a:prstGeom prst="round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nchorCtr="0"/>
          <a:p>
            <a:pPr algn="ctr"/>
            <a:r>
              <a:rPr lang="en-US" sz="1600" dirty="0">
                <a:latin typeface="Arial Narrow" panose="020B0606020202030204" charset="0"/>
                <a:cs typeface="Arial Narrow" panose="020B0606020202030204" charset="0"/>
              </a:rPr>
              <a:t>Knowledge and Awareness on Occurrence of Different Diseases Among the Rohingya Refugee People: A Cross-Sectional Study on in Cox’s Bazar, Bangladesh.</a:t>
            </a:r>
            <a:endParaRPr lang="en-US" sz="1600" dirty="0">
              <a:latin typeface="Arial Narrow" panose="020B0606020202030204" charset="0"/>
              <a:cs typeface="Arial Narrow" panose="020B0606020202030204" charset="0"/>
            </a:endParaRPr>
          </a:p>
        </p:txBody>
      </p:sp>
      <p:sp>
        <p:nvSpPr>
          <p:cNvPr id="18" name="Rectangle: Rounded Corners 43"/>
          <p:cNvSpPr/>
          <p:nvPr/>
        </p:nvSpPr>
        <p:spPr>
          <a:xfrm>
            <a:off x="513080" y="5455920"/>
            <a:ext cx="4664075" cy="1272540"/>
          </a:xfrm>
          <a:prstGeom prst="round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p>
            <a:pPr algn="ctr"/>
            <a:r>
              <a:rPr lang="en-US" sz="1600" dirty="0">
                <a:latin typeface="Arial Narrow" panose="020B0606020202030204" charset="0"/>
                <a:cs typeface="Arial Narrow" panose="020B0606020202030204" charset="0"/>
              </a:rPr>
              <a:t>Different socio-demographic factors associated with different diseases among different people of FDMN community in Cox’s Bazar, Bangladesh.</a:t>
            </a:r>
            <a:endParaRPr lang="en-US" sz="1600" dirty="0">
              <a:latin typeface="Arial Narrow" panose="020B0606020202030204" charset="0"/>
              <a:cs typeface="Arial Narrow" panose="020B0606020202030204" charset="0"/>
            </a:endParaRPr>
          </a:p>
        </p:txBody>
      </p:sp>
      <p:sp>
        <p:nvSpPr>
          <p:cNvPr id="19" name="Rectangle 44"/>
          <p:cNvSpPr/>
          <p:nvPr/>
        </p:nvSpPr>
        <p:spPr>
          <a:xfrm>
            <a:off x="5483860" y="5444490"/>
            <a:ext cx="6249035" cy="1278255"/>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nchorCtr="0"/>
          <a:p>
            <a:pPr algn="ctr"/>
            <a:r>
              <a:rPr lang="en-US" sz="1700" dirty="0">
                <a:latin typeface="Arial Narrow" panose="020B0606020202030204" charset="0"/>
                <a:cs typeface="Arial Narrow" panose="020B0606020202030204" charset="0"/>
              </a:rPr>
              <a:t>Paper provides a comprehensive analysis of the Socio-Demographic </a:t>
            </a:r>
            <a:endParaRPr lang="en-US" sz="1700" dirty="0">
              <a:latin typeface="Arial Narrow" panose="020B0606020202030204" charset="0"/>
              <a:cs typeface="Arial Narrow" panose="020B0606020202030204" charset="0"/>
            </a:endParaRPr>
          </a:p>
          <a:p>
            <a:pPr algn="ctr"/>
            <a:r>
              <a:rPr lang="en-US" sz="1700" dirty="0">
                <a:latin typeface="Arial Narrow" panose="020B0606020202030204" charset="0"/>
                <a:cs typeface="Arial Narrow" panose="020B0606020202030204" charset="0"/>
              </a:rPr>
              <a:t>factors influencing the prevalence of communicable and non-</a:t>
            </a:r>
            <a:endParaRPr lang="en-US" sz="1700" dirty="0">
              <a:latin typeface="Arial Narrow" panose="020B0606020202030204" charset="0"/>
              <a:cs typeface="Arial Narrow" panose="020B0606020202030204" charset="0"/>
            </a:endParaRPr>
          </a:p>
          <a:p>
            <a:pPr algn="ctr"/>
            <a:r>
              <a:rPr lang="en-US" sz="1700" dirty="0">
                <a:latin typeface="Arial Narrow" panose="020B0606020202030204" charset="0"/>
                <a:cs typeface="Arial Narrow" panose="020B0606020202030204" charset="0"/>
              </a:rPr>
              <a:t>communicable diseases within the Rohingya population.</a:t>
            </a:r>
            <a:endParaRPr lang="en-US" sz="1700" dirty="0">
              <a:latin typeface="Arial Narrow" panose="020B0606020202030204" charset="0"/>
              <a:cs typeface="Arial Narrow" panose="020B0606020202030204" charset="0"/>
            </a:endParaRPr>
          </a:p>
        </p:txBody>
      </p:sp>
      <p:sp>
        <p:nvSpPr>
          <p:cNvPr id="21" name="Right Arrow 20"/>
          <p:cNvSpPr/>
          <p:nvPr/>
        </p:nvSpPr>
        <p:spPr>
          <a:xfrm>
            <a:off x="5175250" y="1278255"/>
            <a:ext cx="258445" cy="240030"/>
          </a:xfrm>
          <a:prstGeom prst="rightArrow">
            <a:avLst/>
          </a:prstGeom>
          <a:solidFill>
            <a:srgbClr val="FFC000"/>
          </a:solidFill>
          <a:ln w="381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sz="1600">
              <a:latin typeface="Arial Narrow" panose="020B0606020202030204" charset="0"/>
              <a:cs typeface="Arial Narrow" panose="020B0606020202030204" charset="0"/>
            </a:endParaRPr>
          </a:p>
        </p:txBody>
      </p:sp>
      <p:sp>
        <p:nvSpPr>
          <p:cNvPr id="22" name="Right Arrow 21"/>
          <p:cNvSpPr/>
          <p:nvPr/>
        </p:nvSpPr>
        <p:spPr>
          <a:xfrm>
            <a:off x="5167630" y="2799080"/>
            <a:ext cx="258445" cy="240030"/>
          </a:xfrm>
          <a:prstGeom prst="rightArrow">
            <a:avLst/>
          </a:prstGeom>
          <a:solidFill>
            <a:srgbClr val="FFC000"/>
          </a:solidFill>
          <a:ln w="381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sz="1600">
              <a:latin typeface="Arial Narrow" panose="020B0606020202030204" charset="0"/>
              <a:cs typeface="Arial Narrow" panose="020B0606020202030204" charset="0"/>
            </a:endParaRPr>
          </a:p>
        </p:txBody>
      </p:sp>
      <p:sp>
        <p:nvSpPr>
          <p:cNvPr id="23" name="Right Arrow 22"/>
          <p:cNvSpPr/>
          <p:nvPr/>
        </p:nvSpPr>
        <p:spPr>
          <a:xfrm>
            <a:off x="5191760" y="4319905"/>
            <a:ext cx="243840" cy="224790"/>
          </a:xfrm>
          <a:prstGeom prst="rightArrow">
            <a:avLst/>
          </a:prstGeom>
          <a:solidFill>
            <a:srgbClr val="FFC000"/>
          </a:solidFill>
          <a:ln w="381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sz="1600">
              <a:latin typeface="Arial Narrow" panose="020B0606020202030204" charset="0"/>
              <a:cs typeface="Arial Narrow" panose="020B0606020202030204" charset="0"/>
            </a:endParaRPr>
          </a:p>
        </p:txBody>
      </p:sp>
      <p:sp>
        <p:nvSpPr>
          <p:cNvPr id="24" name="Right Arrow 23"/>
          <p:cNvSpPr/>
          <p:nvPr/>
        </p:nvSpPr>
        <p:spPr>
          <a:xfrm>
            <a:off x="5172710" y="5941060"/>
            <a:ext cx="258445" cy="240030"/>
          </a:xfrm>
          <a:prstGeom prst="rightArrow">
            <a:avLst/>
          </a:prstGeom>
          <a:solidFill>
            <a:srgbClr val="FFC000"/>
          </a:solidFill>
          <a:ln w="381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sz="1600">
              <a:latin typeface="Arial Narrow" panose="020B0606020202030204" charset="0"/>
              <a:cs typeface="Arial Narrow" panose="020B0606020202030204" charset="0"/>
            </a:endParaRPr>
          </a:p>
        </p:txBody>
      </p:sp>
      <p:sp>
        <p:nvSpPr>
          <p:cNvPr id="26" name="Title 25"/>
          <p:cNvSpPr>
            <a:spLocks noGrp="1"/>
          </p:cNvSpPr>
          <p:nvPr>
            <p:ph type="title"/>
          </p:nvPr>
        </p:nvSpPr>
        <p:spPr>
          <a:xfrm>
            <a:off x="2188029" y="89892"/>
            <a:ext cx="7804056" cy="325796"/>
          </a:xfrm>
          <a:noFill/>
          <a:extLst>
            <a:ext uri="{909E8E84-426E-40DD-AFC4-6F175D3DCCD1}">
              <a14:hiddenFill xmlns:a14="http://schemas.microsoft.com/office/drawing/2010/main">
                <a:solidFill>
                  <a:schemeClr val="tx1"/>
                </a:solidFill>
              </a14:hiddenFill>
            </a:ext>
          </a:extLst>
        </p:spPr>
        <p:txBody>
          <a:bodyPr>
            <a:normAutofit fontScale="90000"/>
          </a:bodyPr>
          <a:p>
            <a:pPr algn="ctr"/>
            <a:r>
              <a:rPr lang="en-GB" altLang="ja-JP" sz="1780" b="1" dirty="0">
                <a:solidFill>
                  <a:schemeClr val="tx1"/>
                </a:solidFill>
                <a:latin typeface="Arial Narrow" panose="020B0606020202030204" charset="0"/>
                <a:ea typeface="MS PGothic" panose="020B0600070205080204" pitchFamily="34" charset="-128"/>
                <a:cs typeface="Arial Narrow" panose="020B0606020202030204" charset="0"/>
              </a:rPr>
              <a:t>Conceptualization of our sequential progress</a:t>
            </a:r>
            <a:endParaRPr lang="en-GB" altLang="ja-JP" sz="1780" b="1" dirty="0">
              <a:solidFill>
                <a:schemeClr val="tx1"/>
              </a:solidFill>
              <a:latin typeface="Arial Narrow" panose="020B0606020202030204" charset="0"/>
              <a:ea typeface="MS PGothic" panose="020B0600070205080204" pitchFamily="34" charset="-128"/>
              <a:cs typeface="Arial Narrow" panose="020B0606020202030204" charset="0"/>
            </a:endParaRPr>
          </a:p>
        </p:txBody>
      </p:sp>
      <p:sp>
        <p:nvSpPr>
          <p:cNvPr id="27" name="Rounded Rectangle 26"/>
          <p:cNvSpPr/>
          <p:nvPr/>
        </p:nvSpPr>
        <p:spPr>
          <a:xfrm>
            <a:off x="2121853" y="373539"/>
            <a:ext cx="354330" cy="320040"/>
          </a:xfrm>
          <a:prstGeom prst="roundRect">
            <a:avLst/>
          </a:prstGeom>
          <a:solidFill>
            <a:srgbClr val="FFC000"/>
          </a:solidFill>
          <a:ln w="28575" cap="flat" cmpd="sng" algn="ctr">
            <a:solidFill>
              <a:schemeClr val="tx1"/>
            </a:solidFill>
            <a:prstDash val="solid"/>
            <a:round/>
            <a:headEnd type="none" w="med" len="med"/>
            <a:tailEnd type="none" w="med" len="med"/>
          </a:ln>
        </p:spPr>
        <p:txBody>
          <a:bodyPr vert="horz" wrap="none" lIns="68580" tIns="34290" rIns="68580" bIns="3429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4"/>
                </a:solidFill>
                <a:effectLst/>
                <a:latin typeface="Arial Narrow" panose="020B0606020202030204" charset="0"/>
                <a:ea typeface="SimSun" panose="02010600030101010101" pitchFamily="2" charset="-122"/>
                <a:cs typeface="Arial Narrow" panose="020B0606020202030204" charset="0"/>
              </a:rPr>
              <a:t>1</a:t>
            </a:r>
            <a:endParaRPr kumimoji="0" lang="en-US" altLang="zh-CN" sz="1600" b="1" i="0" u="none" strike="noStrike" cap="none" normalizeH="0" baseline="0" smtClean="0">
              <a:ln>
                <a:noFill/>
              </a:ln>
              <a:solidFill>
                <a:schemeClr val="accent4"/>
              </a:solidFill>
              <a:effectLst/>
              <a:latin typeface="Arial Narrow" panose="020B0606020202030204" charset="0"/>
              <a:ea typeface="SimSun" panose="02010600030101010101" pitchFamily="2" charset="-122"/>
              <a:cs typeface="Arial Narrow" panose="020B0606020202030204" charset="0"/>
            </a:endParaRPr>
          </a:p>
        </p:txBody>
      </p:sp>
      <p:sp>
        <p:nvSpPr>
          <p:cNvPr id="28" name="Rounded Rectangle 27"/>
          <p:cNvSpPr/>
          <p:nvPr/>
        </p:nvSpPr>
        <p:spPr>
          <a:xfrm>
            <a:off x="2121853" y="2064068"/>
            <a:ext cx="354330" cy="320040"/>
          </a:xfrm>
          <a:prstGeom prst="roundRect">
            <a:avLst/>
          </a:prstGeom>
          <a:solidFill>
            <a:srgbClr val="FFC000"/>
          </a:solidFill>
          <a:ln w="28575" cap="flat" cmpd="sng" algn="ctr">
            <a:solidFill>
              <a:schemeClr val="tx1"/>
            </a:solidFill>
            <a:prstDash val="solid"/>
            <a:round/>
            <a:headEnd type="none" w="med" len="med"/>
            <a:tailEnd type="none" w="med" len="med"/>
          </a:ln>
        </p:spPr>
        <p:txBody>
          <a:bodyPr vert="horz" wrap="none" lIns="68580" tIns="34290" rIns="68580" bIns="3429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4"/>
                </a:solidFill>
                <a:effectLst/>
                <a:latin typeface="Arial Narrow" panose="020B0606020202030204" charset="0"/>
                <a:ea typeface="SimSun" panose="02010600030101010101" pitchFamily="2" charset="-122"/>
                <a:cs typeface="Arial Narrow" panose="020B0606020202030204" charset="0"/>
              </a:rPr>
              <a:t>2</a:t>
            </a:r>
            <a:endParaRPr kumimoji="0" lang="en-US" altLang="zh-CN" sz="1600" b="1" i="0" u="none" strike="noStrike" cap="none" normalizeH="0" baseline="0" smtClean="0">
              <a:ln>
                <a:noFill/>
              </a:ln>
              <a:solidFill>
                <a:schemeClr val="accent4"/>
              </a:solidFill>
              <a:effectLst/>
              <a:latin typeface="Arial Narrow" panose="020B0606020202030204" charset="0"/>
              <a:ea typeface="SimSun" panose="02010600030101010101" pitchFamily="2" charset="-122"/>
              <a:cs typeface="Arial Narrow" panose="020B0606020202030204" charset="0"/>
            </a:endParaRPr>
          </a:p>
        </p:txBody>
      </p:sp>
      <p:sp>
        <p:nvSpPr>
          <p:cNvPr id="29" name="Rounded Rectangle 28"/>
          <p:cNvSpPr/>
          <p:nvPr/>
        </p:nvSpPr>
        <p:spPr>
          <a:xfrm>
            <a:off x="2121853" y="3438366"/>
            <a:ext cx="354330" cy="320040"/>
          </a:xfrm>
          <a:prstGeom prst="roundRect">
            <a:avLst/>
          </a:prstGeom>
          <a:solidFill>
            <a:srgbClr val="FFC000"/>
          </a:solidFill>
          <a:ln w="28575" cap="flat" cmpd="sng" algn="ctr">
            <a:solidFill>
              <a:schemeClr val="tx1"/>
            </a:solidFill>
            <a:prstDash val="solid"/>
            <a:round/>
            <a:headEnd type="none" w="med" len="med"/>
            <a:tailEnd type="none" w="med" len="med"/>
          </a:ln>
        </p:spPr>
        <p:txBody>
          <a:bodyPr vert="horz" wrap="none" lIns="68580" tIns="34290" rIns="68580" bIns="3429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4"/>
                </a:solidFill>
                <a:effectLst/>
                <a:latin typeface="Arial Narrow" panose="020B0606020202030204" charset="0"/>
                <a:ea typeface="SimSun" panose="02010600030101010101" pitchFamily="2" charset="-122"/>
                <a:cs typeface="Arial Narrow" panose="020B0606020202030204" charset="0"/>
              </a:rPr>
              <a:t>3</a:t>
            </a:r>
            <a:endParaRPr kumimoji="0" lang="en-US" altLang="zh-CN" sz="1600" b="1" i="0" u="none" strike="noStrike" cap="none" normalizeH="0" baseline="0" smtClean="0">
              <a:ln>
                <a:noFill/>
              </a:ln>
              <a:solidFill>
                <a:schemeClr val="accent4"/>
              </a:solidFill>
              <a:effectLst/>
              <a:latin typeface="Arial Narrow" panose="020B0606020202030204" charset="0"/>
              <a:ea typeface="SimSun" panose="02010600030101010101" pitchFamily="2" charset="-122"/>
              <a:cs typeface="Arial Narrow" panose="020B0606020202030204" charset="0"/>
            </a:endParaRPr>
          </a:p>
        </p:txBody>
      </p:sp>
      <p:sp>
        <p:nvSpPr>
          <p:cNvPr id="30" name="Rounded Rectangle 29"/>
          <p:cNvSpPr/>
          <p:nvPr/>
        </p:nvSpPr>
        <p:spPr>
          <a:xfrm>
            <a:off x="2121853" y="5140166"/>
            <a:ext cx="354330" cy="320040"/>
          </a:xfrm>
          <a:prstGeom prst="roundRect">
            <a:avLst/>
          </a:prstGeom>
          <a:solidFill>
            <a:srgbClr val="FFC000"/>
          </a:solidFill>
          <a:ln w="28575" cap="flat" cmpd="sng" algn="ctr">
            <a:solidFill>
              <a:schemeClr val="tx1"/>
            </a:solidFill>
            <a:prstDash val="solid"/>
            <a:round/>
            <a:headEnd type="none" w="med" len="med"/>
            <a:tailEnd type="none" w="med" len="med"/>
          </a:ln>
        </p:spPr>
        <p:txBody>
          <a:bodyPr vert="horz" wrap="none" lIns="68580" tIns="34290" rIns="68580" bIns="3429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4"/>
                </a:solidFill>
                <a:effectLst/>
                <a:latin typeface="Arial Narrow" panose="020B0606020202030204" charset="0"/>
                <a:ea typeface="SimSun" panose="02010600030101010101" pitchFamily="2" charset="-122"/>
                <a:cs typeface="Arial Narrow" panose="020B0606020202030204" charset="0"/>
              </a:rPr>
              <a:t>4</a:t>
            </a:r>
            <a:endParaRPr kumimoji="0" lang="en-US" altLang="zh-CN" sz="1600" b="1" i="0" u="none" strike="noStrike" cap="none" normalizeH="0" baseline="0" smtClean="0">
              <a:ln>
                <a:noFill/>
              </a:ln>
              <a:solidFill>
                <a:schemeClr val="accent4"/>
              </a:solidFill>
              <a:effectLst/>
              <a:latin typeface="Arial Narrow" panose="020B0606020202030204" charset="0"/>
              <a:ea typeface="SimSun" panose="02010600030101010101" pitchFamily="2"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127024" y="1084263"/>
            <a:ext cx="3938111" cy="434816"/>
          </a:xfrm>
        </p:spPr>
        <p:txBody>
          <a:bodyPr>
            <a:noAutofit/>
          </a:bodyPr>
          <a:lstStyle/>
          <a:p>
            <a:pPr algn="ctr" eaLnBrk="1" hangingPunct="1"/>
            <a:r>
              <a:rPr lang="en-US" altLang="en-US" sz="2400" b="1" dirty="0">
                <a:solidFill>
                  <a:schemeClr val="tx1"/>
                </a:solidFill>
                <a:latin typeface="Arial Narrow" panose="020B0606020202030204" charset="0"/>
                <a:cs typeface="Arial Narrow" panose="020B0606020202030204" charset="0"/>
              </a:rPr>
              <a:t>Chapter # 01</a:t>
            </a:r>
            <a:endParaRPr lang="en-US" altLang="en-US" sz="2400" b="1" dirty="0">
              <a:solidFill>
                <a:schemeClr val="tx1"/>
              </a:solidFill>
              <a:latin typeface="Arial Narrow" panose="020B0606020202030204" charset="0"/>
              <a:cs typeface="Arial Narrow" panose="020B0606020202030204" charset="0"/>
            </a:endParaRPr>
          </a:p>
        </p:txBody>
      </p:sp>
      <p:sp>
        <p:nvSpPr>
          <p:cNvPr id="5" name="TextBox 4"/>
          <p:cNvSpPr txBox="1"/>
          <p:nvPr/>
        </p:nvSpPr>
        <p:spPr>
          <a:xfrm>
            <a:off x="6141720" y="2280285"/>
            <a:ext cx="5834380" cy="2602230"/>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txBody>
          <a:bodyPr wrap="square" rtlCol="0" anchor="ctr" anchorCtr="0">
            <a:noAutofit/>
          </a:bodyPr>
          <a:lstStyle/>
          <a:p>
            <a:pPr algn="ctr">
              <a:lnSpc>
                <a:spcPct val="150000"/>
              </a:lnSpc>
            </a:pPr>
            <a:r>
              <a:rPr lang="en-US" sz="2800" b="1" dirty="0">
                <a:effectLst/>
                <a:latin typeface="Arial Narrow" panose="020B0606020202030204" charset="0"/>
                <a:ea typeface="Calibri" panose="020F0502020204030204" charset="0"/>
                <a:cs typeface="Arial Narrow" panose="020B0606020202030204" charset="0"/>
              </a:rPr>
              <a:t>Objective: </a:t>
            </a:r>
            <a:r>
              <a:rPr lang="en-US" sz="2800" dirty="0">
                <a:effectLst/>
                <a:latin typeface="Arial Narrow" panose="020B0606020202030204" charset="0"/>
                <a:ea typeface="Calibri" panose="020F0502020204030204" charset="0"/>
                <a:cs typeface="Arial Narrow" panose="020B0606020202030204" charset="0"/>
              </a:rPr>
              <a:t>To determine the knowledge, attitude and practices regarding different diseases (both communicable &amp; and non-communicable) among the respondents.</a:t>
            </a:r>
            <a:endParaRPr lang="en-US" sz="2800" dirty="0">
              <a:latin typeface="Arial Narrow" panose="020B0606020202030204" charset="0"/>
              <a:cs typeface="Arial Narrow" panose="020B0606020202030204" charset="0"/>
            </a:endParaRPr>
          </a:p>
        </p:txBody>
      </p:sp>
      <p:sp>
        <p:nvSpPr>
          <p:cNvPr id="2" name="Title 1"/>
          <p:cNvSpPr txBox="1"/>
          <p:nvPr/>
        </p:nvSpPr>
        <p:spPr>
          <a:xfrm>
            <a:off x="0" y="0"/>
            <a:ext cx="12192000" cy="8509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4"/>
                </a:solidFill>
                <a:latin typeface="Arial Narrow" panose="020B0606020202030204" charset="0"/>
                <a:cs typeface="Arial Narrow" panose="020B0606020202030204" charset="0"/>
                <a:sym typeface="+mn-ea"/>
              </a:rPr>
              <a:t>Results</a:t>
            </a:r>
            <a:endParaRPr lang="en-US" sz="2800" b="1" kern="1200" dirty="0">
              <a:solidFill>
                <a:schemeClr val="accent4"/>
              </a:solidFill>
              <a:latin typeface="Arial Narrow" panose="020B0606020202030204" charset="0"/>
              <a:cs typeface="Arial Narrow" panose="020B0606020202030204" charset="0"/>
              <a:sym typeface="+mn-ea"/>
            </a:endParaRPr>
          </a:p>
        </p:txBody>
      </p:sp>
      <p:sp>
        <p:nvSpPr>
          <p:cNvPr id="4" name="Rectangles 3"/>
          <p:cNvSpPr/>
          <p:nvPr/>
        </p:nvSpPr>
        <p:spPr>
          <a:xfrm>
            <a:off x="-635" y="6212840"/>
            <a:ext cx="12192635" cy="63500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pic>
        <p:nvPicPr>
          <p:cNvPr id="7" name="Picture 6"/>
          <p:cNvPicPr>
            <a:picLocks noChangeAspect="1"/>
          </p:cNvPicPr>
          <p:nvPr/>
        </p:nvPicPr>
        <p:blipFill>
          <a:blip r:embed="rId1"/>
          <a:stretch>
            <a:fillRect/>
          </a:stretch>
        </p:blipFill>
        <p:spPr>
          <a:xfrm>
            <a:off x="231140" y="2280285"/>
            <a:ext cx="5621020" cy="2602230"/>
          </a:xfrm>
          <a:prstGeom prst="rect">
            <a:avLst/>
          </a:prstGeom>
          <a:ln>
            <a:solidFill>
              <a:schemeClr val="tx1"/>
            </a:solidFill>
          </a:ln>
        </p:spPr>
      </p:pic>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320040" y="2058670"/>
          <a:ext cx="5364480" cy="35331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Content Placeholder 4"/>
          <p:cNvGraphicFramePr/>
          <p:nvPr>
            <p:ph sz="half" idx="2"/>
          </p:nvPr>
        </p:nvGraphicFramePr>
        <p:xfrm>
          <a:off x="6278880" y="2059305"/>
          <a:ext cx="5608320" cy="353314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17"/>
          <p:cNvSpPr txBox="1"/>
          <p:nvPr/>
        </p:nvSpPr>
        <p:spPr>
          <a:xfrm>
            <a:off x="320040" y="1094105"/>
            <a:ext cx="5364480" cy="583565"/>
          </a:xfrm>
          <a:prstGeom prst="rect">
            <a:avLst/>
          </a:prstGeom>
          <a:noFill/>
        </p:spPr>
        <p:txBody>
          <a:bodyPr wrap="square" rtlCol="0" anchor="t">
            <a:spAutoFit/>
          </a:bodyPr>
          <a:p>
            <a:pPr algn="ctr"/>
            <a:r>
              <a:rPr lang="en-US" sz="1600" b="1">
                <a:latin typeface="Arial Narrow" panose="020B0606020202030204" charset="0"/>
                <a:cs typeface="Arial Narrow" panose="020B0606020202030204" charset="0"/>
              </a:rPr>
              <a:t>Figure 1: Male-Female percentage among the Respondents.</a:t>
            </a:r>
            <a:endParaRPr lang="en-US" sz="1600" b="1">
              <a:latin typeface="Arial Narrow" panose="020B0606020202030204" charset="0"/>
              <a:cs typeface="Arial Narrow" panose="020B0606020202030204" charset="0"/>
            </a:endParaRPr>
          </a:p>
          <a:p>
            <a:pPr algn="ctr"/>
            <a:r>
              <a:rPr lang="en-US" sz="1600" b="1">
                <a:latin typeface="Arial Narrow" panose="020B0606020202030204" charset="0"/>
                <a:cs typeface="Arial Narrow" panose="020B0606020202030204" charset="0"/>
              </a:rPr>
              <a:t>n=3060</a:t>
            </a:r>
            <a:endParaRPr lang="en-US" sz="1600" b="1">
              <a:latin typeface="Arial Narrow" panose="020B0606020202030204" charset="0"/>
              <a:cs typeface="Arial Narrow" panose="020B0606020202030204" charset="0"/>
            </a:endParaRPr>
          </a:p>
        </p:txBody>
      </p:sp>
      <p:sp>
        <p:nvSpPr>
          <p:cNvPr id="6" name="Title 5"/>
          <p:cNvSpPr>
            <a:spLocks noGrp="1"/>
          </p:cNvSpPr>
          <p:nvPr>
            <p:ph type="title"/>
          </p:nvPr>
        </p:nvSpPr>
        <p:spPr>
          <a:xfrm>
            <a:off x="6096000" y="1094105"/>
            <a:ext cx="5790565" cy="582930"/>
          </a:xfrm>
        </p:spPr>
        <p:txBody>
          <a:bodyPr/>
          <a:p>
            <a:pPr algn="ctr"/>
            <a:r>
              <a:rPr lang="en-US" sz="1600" b="1">
                <a:latin typeface="Arial Narrow" panose="020B0606020202030204" charset="0"/>
                <a:cs typeface="Arial Narrow" panose="020B0606020202030204" charset="0"/>
              </a:rPr>
              <a:t>Figure 2:  Distribution of the Respondents in Different Age Groups.</a:t>
            </a:r>
            <a:br>
              <a:rPr lang="en-US" sz="1600" b="1">
                <a:latin typeface="Arial Narrow" panose="020B0606020202030204" charset="0"/>
                <a:cs typeface="Arial Narrow" panose="020B0606020202030204" charset="0"/>
              </a:rPr>
            </a:br>
            <a:r>
              <a:rPr lang="en-US" sz="1600" b="1">
                <a:latin typeface="Arial Narrow" panose="020B0606020202030204" charset="0"/>
                <a:cs typeface="Arial Narrow" panose="020B0606020202030204" charset="0"/>
                <a:sym typeface="+mn-ea"/>
              </a:rPr>
              <a:t>n=3060</a:t>
            </a:r>
            <a:endParaRPr lang="en-US" sz="1600" b="1">
              <a:latin typeface="Arial Narrow" panose="020B0606020202030204" charset="0"/>
              <a:cs typeface="Arial Narrow" panose="020B0606020202030204" charset="0"/>
            </a:endParaRPr>
          </a:p>
        </p:txBody>
      </p:sp>
      <p:sp>
        <p:nvSpPr>
          <p:cNvPr id="7" name="Title 1"/>
          <p:cNvSpPr txBox="1"/>
          <p:nvPr/>
        </p:nvSpPr>
        <p:spPr>
          <a:xfrm>
            <a:off x="0" y="1524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 (Socio-Demographic Information)</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itle 22"/>
          <p:cNvSpPr>
            <a:spLocks noGrp="1"/>
          </p:cNvSpPr>
          <p:nvPr>
            <p:ph type="title"/>
          </p:nvPr>
        </p:nvSpPr>
        <p:spPr/>
        <p:txBody>
          <a:bodyPr/>
          <a:p>
            <a:endParaRPr lang="en-US"/>
          </a:p>
        </p:txBody>
      </p:sp>
      <p:sp>
        <p:nvSpPr>
          <p:cNvPr id="6" name="Rectangle 5"/>
          <p:cNvSpPr/>
          <p:nvPr/>
        </p:nvSpPr>
        <p:spPr>
          <a:xfrm>
            <a:off x="1524000" y="-635"/>
            <a:ext cx="4173220" cy="6858000"/>
          </a:xfrm>
          <a:prstGeom prst="rect">
            <a:avLst/>
          </a:prstGeom>
          <a:gradFill>
            <a:gsLst>
              <a:gs pos="0">
                <a:srgbClr val="D7D6D1"/>
              </a:gs>
              <a:gs pos="100000">
                <a:srgbClr val="9D999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p>
        </p:txBody>
      </p:sp>
      <p:sp>
        <p:nvSpPr>
          <p:cNvPr id="5" name="Rectangle 4"/>
          <p:cNvSpPr/>
          <p:nvPr/>
        </p:nvSpPr>
        <p:spPr>
          <a:xfrm>
            <a:off x="5682615" y="-635"/>
            <a:ext cx="6494145" cy="6858000"/>
          </a:xfrm>
          <a:prstGeom prst="rect">
            <a:avLst/>
          </a:prstGeom>
          <a:gradFill>
            <a:gsLst>
              <a:gs pos="0">
                <a:srgbClr val="D7D6D1"/>
              </a:gs>
              <a:gs pos="100000">
                <a:srgbClr val="9D999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p>
        </p:txBody>
      </p:sp>
      <p:sp>
        <p:nvSpPr>
          <p:cNvPr id="70" name="Rectangle 69"/>
          <p:cNvSpPr/>
          <p:nvPr/>
        </p:nvSpPr>
        <p:spPr>
          <a:xfrm>
            <a:off x="1493843" y="2796342"/>
            <a:ext cx="3388815" cy="287837"/>
          </a:xfrm>
          <a:prstGeom prst="rect">
            <a:avLst/>
          </a:prstGeom>
          <a:gradFill flip="none" rotWithShape="1">
            <a:gsLst>
              <a:gs pos="0">
                <a:srgbClr val="CF6C59"/>
              </a:gs>
              <a:gs pos="100000">
                <a:srgbClr val="C8382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p>
        </p:txBody>
      </p:sp>
      <p:sp>
        <p:nvSpPr>
          <p:cNvPr id="71" name="Rectangle 70"/>
          <p:cNvSpPr/>
          <p:nvPr/>
        </p:nvSpPr>
        <p:spPr>
          <a:xfrm>
            <a:off x="1493843" y="3084179"/>
            <a:ext cx="3388815" cy="287837"/>
          </a:xfrm>
          <a:prstGeom prst="rect">
            <a:avLst/>
          </a:prstGeom>
          <a:gradFill flip="none" rotWithShape="1">
            <a:gsLst>
              <a:gs pos="0">
                <a:srgbClr val="DF9058"/>
              </a:gs>
              <a:gs pos="100000">
                <a:srgbClr val="D2623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p>
        </p:txBody>
      </p:sp>
      <p:sp>
        <p:nvSpPr>
          <p:cNvPr id="72" name="Rectangle 71"/>
          <p:cNvSpPr/>
          <p:nvPr/>
        </p:nvSpPr>
        <p:spPr>
          <a:xfrm>
            <a:off x="1493843" y="3372017"/>
            <a:ext cx="3388815" cy="287837"/>
          </a:xfrm>
          <a:prstGeom prst="rect">
            <a:avLst/>
          </a:prstGeom>
          <a:gradFill flip="none" rotWithShape="1">
            <a:gsLst>
              <a:gs pos="0">
                <a:srgbClr val="DCE6A1"/>
              </a:gs>
              <a:gs pos="100000">
                <a:srgbClr val="97B74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p>
        </p:txBody>
      </p:sp>
      <p:sp>
        <p:nvSpPr>
          <p:cNvPr id="73" name="Rectangle 72"/>
          <p:cNvSpPr/>
          <p:nvPr/>
        </p:nvSpPr>
        <p:spPr>
          <a:xfrm>
            <a:off x="1493843" y="3659854"/>
            <a:ext cx="3388815" cy="287837"/>
          </a:xfrm>
          <a:prstGeom prst="rect">
            <a:avLst/>
          </a:prstGeom>
          <a:gradFill flip="none" rotWithShape="1">
            <a:gsLst>
              <a:gs pos="0">
                <a:srgbClr val="8CC9DC"/>
              </a:gs>
              <a:gs pos="100000">
                <a:srgbClr val="6598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p>
        </p:txBody>
      </p:sp>
      <p:sp>
        <p:nvSpPr>
          <p:cNvPr id="74" name="Rectangle 73"/>
          <p:cNvSpPr/>
          <p:nvPr/>
        </p:nvSpPr>
        <p:spPr>
          <a:xfrm>
            <a:off x="1493843" y="3947692"/>
            <a:ext cx="3388815" cy="287837"/>
          </a:xfrm>
          <a:prstGeom prst="rect">
            <a:avLst/>
          </a:prstGeom>
          <a:gradFill flip="none" rotWithShape="1">
            <a:gsLst>
              <a:gs pos="0">
                <a:srgbClr val="76A2C9"/>
              </a:gs>
              <a:gs pos="100000">
                <a:srgbClr val="4B6E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p>
        </p:txBody>
      </p:sp>
      <p:sp>
        <p:nvSpPr>
          <p:cNvPr id="75" name="Rectangle 74"/>
          <p:cNvSpPr/>
          <p:nvPr/>
        </p:nvSpPr>
        <p:spPr>
          <a:xfrm>
            <a:off x="1493843" y="4235530"/>
            <a:ext cx="3388815" cy="287837"/>
          </a:xfrm>
          <a:prstGeom prst="rect">
            <a:avLst/>
          </a:prstGeom>
          <a:gradFill flip="none" rotWithShape="1">
            <a:gsLst>
              <a:gs pos="0">
                <a:srgbClr val="C170AA"/>
              </a:gs>
              <a:gs pos="100000">
                <a:srgbClr val="8A37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p>
        </p:txBody>
      </p:sp>
      <p:grpSp>
        <p:nvGrpSpPr>
          <p:cNvPr id="93" name="Group 92"/>
          <p:cNvGrpSpPr/>
          <p:nvPr/>
        </p:nvGrpSpPr>
        <p:grpSpPr>
          <a:xfrm>
            <a:off x="5682615" y="215900"/>
            <a:ext cx="4114165" cy="688975"/>
            <a:chOff x="5573484" y="686130"/>
            <a:chExt cx="4405745" cy="914400"/>
          </a:xfrm>
        </p:grpSpPr>
        <p:sp>
          <p:nvSpPr>
            <p:cNvPr id="94" name="Arrow: Pentagon 6"/>
            <p:cNvSpPr/>
            <p:nvPr/>
          </p:nvSpPr>
          <p:spPr>
            <a:xfrm>
              <a:off x="5573484" y="686130"/>
              <a:ext cx="4405745" cy="914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b="1">
                <a:solidFill>
                  <a:schemeClr val="tx1"/>
                </a:solidFill>
                <a:latin typeface="Arial Narrow" panose="020B0606020202030204" charset="0"/>
                <a:cs typeface="Arial Narrow" panose="020B0606020202030204" charset="0"/>
              </a:endParaRPr>
            </a:p>
          </p:txBody>
        </p:sp>
        <p:pic>
          <p:nvPicPr>
            <p:cNvPr id="95" name="Graphic 48" descr="Lightbulb"/>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584402" y="825575"/>
              <a:ext cx="640080" cy="640080"/>
            </a:xfrm>
            <a:prstGeom prst="rect">
              <a:avLst/>
            </a:prstGeom>
          </p:spPr>
        </p:pic>
        <p:sp>
          <p:nvSpPr>
            <p:cNvPr id="96" name="TextBox 95"/>
            <p:cNvSpPr txBox="1"/>
            <p:nvPr/>
          </p:nvSpPr>
          <p:spPr>
            <a:xfrm>
              <a:off x="6378424" y="823281"/>
              <a:ext cx="1030514" cy="611005"/>
            </a:xfrm>
            <a:prstGeom prst="rect">
              <a:avLst/>
            </a:prstGeom>
            <a:noFill/>
          </p:spPr>
          <p:txBody>
            <a:bodyPr wrap="square" rtlCol="0">
              <a:spAutoFit/>
            </a:bodyPr>
            <a:p>
              <a:r>
                <a:rPr lang="en-US" sz="2400" b="1" dirty="0">
                  <a:solidFill>
                    <a:schemeClr val="tx1"/>
                  </a:solidFill>
                  <a:latin typeface="Arial Narrow" panose="020B0606020202030204" charset="0"/>
                  <a:ea typeface="Open Sans" panose="020B0606030504020204" pitchFamily="34" charset="0"/>
                  <a:cs typeface="Arial Narrow" panose="020B0606020202030204" charset="0"/>
                </a:rPr>
                <a:t>01</a:t>
              </a:r>
              <a:endParaRPr lang="en-US" sz="2400" b="1" dirty="0">
                <a:solidFill>
                  <a:schemeClr val="tx1"/>
                </a:solidFill>
                <a:latin typeface="Arial Narrow" panose="020B0606020202030204" charset="0"/>
                <a:ea typeface="Open Sans" panose="020B0606030504020204" pitchFamily="34" charset="0"/>
                <a:cs typeface="Arial Narrow" panose="020B0606020202030204" charset="0"/>
              </a:endParaRPr>
            </a:p>
          </p:txBody>
        </p:sp>
        <p:sp>
          <p:nvSpPr>
            <p:cNvPr id="97" name="TextBox 96"/>
            <p:cNvSpPr txBox="1"/>
            <p:nvPr/>
          </p:nvSpPr>
          <p:spPr>
            <a:xfrm>
              <a:off x="7027051" y="799235"/>
              <a:ext cx="2470809" cy="611005"/>
            </a:xfrm>
            <a:prstGeom prst="rect">
              <a:avLst/>
            </a:prstGeom>
            <a:noFill/>
          </p:spPr>
          <p:txBody>
            <a:bodyPr wrap="square" rtlCol="0">
              <a:spAutoFit/>
            </a:bodyPr>
            <a:p>
              <a:r>
                <a:rPr lang="en-US" altLang="en-GB" sz="2400" b="1" dirty="0">
                  <a:solidFill>
                    <a:schemeClr val="tx1"/>
                  </a:solidFill>
                  <a:latin typeface="Arial Narrow" panose="020B0606020202030204" charset="0"/>
                  <a:ea typeface="MS PGothic" panose="020B0600070205080204" pitchFamily="34" charset="-128"/>
                  <a:cs typeface="Arial Narrow" panose="020B0606020202030204" charset="0"/>
                </a:rPr>
                <a:t>Background</a:t>
              </a:r>
              <a:endParaRPr lang="en-US" altLang="en-GB" sz="2400" b="1" dirty="0">
                <a:solidFill>
                  <a:schemeClr val="tx1"/>
                </a:solidFill>
                <a:latin typeface="Arial Narrow" panose="020B0606020202030204" charset="0"/>
                <a:ea typeface="MS PGothic" panose="020B0600070205080204" pitchFamily="34" charset="-128"/>
                <a:cs typeface="Arial Narrow" panose="020B0606020202030204" charset="0"/>
              </a:endParaRPr>
            </a:p>
          </p:txBody>
        </p:sp>
      </p:grpSp>
      <p:grpSp>
        <p:nvGrpSpPr>
          <p:cNvPr id="98" name="Group 97"/>
          <p:cNvGrpSpPr/>
          <p:nvPr/>
        </p:nvGrpSpPr>
        <p:grpSpPr>
          <a:xfrm>
            <a:off x="5710555" y="1052830"/>
            <a:ext cx="5186680" cy="685800"/>
            <a:chOff x="5573483" y="1600530"/>
            <a:chExt cx="4710546" cy="914400"/>
          </a:xfrm>
        </p:grpSpPr>
        <p:sp>
          <p:nvSpPr>
            <p:cNvPr id="99" name="Arrow: Pentagon 7"/>
            <p:cNvSpPr/>
            <p:nvPr/>
          </p:nvSpPr>
          <p:spPr>
            <a:xfrm>
              <a:off x="5573483" y="1600530"/>
              <a:ext cx="4710546" cy="914400"/>
            </a:xfrm>
            <a:prstGeom prst="homePlate">
              <a:avLst/>
            </a:prstGeom>
            <a:gradFill flip="none" rotWithShape="1">
              <a:gsLst>
                <a:gs pos="0">
                  <a:srgbClr val="DF9058"/>
                </a:gs>
                <a:gs pos="100000">
                  <a:srgbClr val="D2623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b="1">
                <a:solidFill>
                  <a:schemeClr val="tx1"/>
                </a:solidFill>
                <a:latin typeface="Arial Narrow" panose="020B0606020202030204" charset="0"/>
                <a:cs typeface="Arial Narrow" panose="020B0606020202030204" charset="0"/>
              </a:endParaRPr>
            </a:p>
          </p:txBody>
        </p:sp>
        <p:pic>
          <p:nvPicPr>
            <p:cNvPr id="107" name="Graphic 33" descr="Bullseye"/>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4863" y="1726683"/>
              <a:ext cx="414290" cy="640080"/>
            </a:xfrm>
            <a:prstGeom prst="rect">
              <a:avLst/>
            </a:prstGeom>
          </p:spPr>
        </p:pic>
        <p:sp>
          <p:nvSpPr>
            <p:cNvPr id="108" name="TextBox 107"/>
            <p:cNvSpPr txBox="1"/>
            <p:nvPr/>
          </p:nvSpPr>
          <p:spPr>
            <a:xfrm>
              <a:off x="6141061" y="1764667"/>
              <a:ext cx="1030514" cy="613833"/>
            </a:xfrm>
            <a:prstGeom prst="rect">
              <a:avLst/>
            </a:prstGeom>
            <a:noFill/>
          </p:spPr>
          <p:txBody>
            <a:bodyPr wrap="square" rtlCol="0">
              <a:spAutoFit/>
            </a:bodyPr>
            <a:p>
              <a:r>
                <a:rPr lang="en-US" sz="2400" b="1" dirty="0">
                  <a:solidFill>
                    <a:schemeClr val="tx1"/>
                  </a:solidFill>
                  <a:latin typeface="Arial Narrow" panose="020B0606020202030204" charset="0"/>
                  <a:ea typeface="Open Sans" panose="020B0606030504020204" pitchFamily="34" charset="0"/>
                  <a:cs typeface="Arial Narrow" panose="020B0606020202030204" charset="0"/>
                </a:rPr>
                <a:t>02</a:t>
              </a:r>
              <a:endParaRPr lang="en-US" sz="2400" b="1" dirty="0">
                <a:solidFill>
                  <a:schemeClr val="tx1"/>
                </a:solidFill>
                <a:latin typeface="Arial Narrow" panose="020B0606020202030204" charset="0"/>
                <a:ea typeface="Open Sans" panose="020B0606030504020204" pitchFamily="34" charset="0"/>
                <a:cs typeface="Arial Narrow" panose="020B0606020202030204" charset="0"/>
              </a:endParaRPr>
            </a:p>
          </p:txBody>
        </p:sp>
        <p:sp>
          <p:nvSpPr>
            <p:cNvPr id="109" name="TextBox 108"/>
            <p:cNvSpPr txBox="1"/>
            <p:nvPr/>
          </p:nvSpPr>
          <p:spPr>
            <a:xfrm>
              <a:off x="6761932" y="1752997"/>
              <a:ext cx="2606247" cy="613833"/>
            </a:xfrm>
            <a:prstGeom prst="rect">
              <a:avLst/>
            </a:prstGeom>
            <a:noFill/>
          </p:spPr>
          <p:txBody>
            <a:bodyPr wrap="square" rtlCol="0">
              <a:spAutoFit/>
            </a:bodyPr>
            <a:p>
              <a:r>
                <a:rPr lang="en-GB" altLang="ja-JP" sz="2400" b="1" dirty="0">
                  <a:solidFill>
                    <a:schemeClr val="tx1"/>
                  </a:solidFill>
                  <a:latin typeface="Arial Narrow" panose="020B0606020202030204" charset="0"/>
                  <a:ea typeface="MS PGothic" panose="020B0600070205080204" pitchFamily="34" charset="-128"/>
                  <a:cs typeface="Arial Narrow" panose="020B0606020202030204" charset="0"/>
                </a:rPr>
                <a:t>Research problem </a:t>
              </a:r>
              <a:endParaRPr lang="en-GB" altLang="ja-JP" sz="2400" b="1" dirty="0">
                <a:solidFill>
                  <a:schemeClr val="tx1"/>
                </a:solidFill>
                <a:latin typeface="Arial Narrow" panose="020B0606020202030204" charset="0"/>
                <a:ea typeface="MS PGothic" panose="020B0600070205080204" pitchFamily="34" charset="-128"/>
                <a:cs typeface="Arial Narrow" panose="020B0606020202030204" charset="0"/>
              </a:endParaRPr>
            </a:p>
          </p:txBody>
        </p:sp>
      </p:grpSp>
      <p:grpSp>
        <p:nvGrpSpPr>
          <p:cNvPr id="118" name="Group 117"/>
          <p:cNvGrpSpPr/>
          <p:nvPr/>
        </p:nvGrpSpPr>
        <p:grpSpPr>
          <a:xfrm>
            <a:off x="5682615" y="3597275"/>
            <a:ext cx="4997450" cy="685800"/>
            <a:chOff x="5564423" y="4343730"/>
            <a:chExt cx="4414802" cy="914400"/>
          </a:xfrm>
        </p:grpSpPr>
        <p:sp>
          <p:nvSpPr>
            <p:cNvPr id="119" name="Arrow: Pentagon 10"/>
            <p:cNvSpPr/>
            <p:nvPr/>
          </p:nvSpPr>
          <p:spPr>
            <a:xfrm>
              <a:off x="5573480" y="4343730"/>
              <a:ext cx="4405745" cy="914400"/>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b="1">
                <a:solidFill>
                  <a:schemeClr val="tx1"/>
                </a:solidFill>
                <a:latin typeface="Arial Narrow" panose="020B0606020202030204" charset="0"/>
                <a:cs typeface="Arial Narrow" panose="020B0606020202030204" charset="0"/>
              </a:endParaRPr>
            </a:p>
          </p:txBody>
        </p:sp>
        <p:pic>
          <p:nvPicPr>
            <p:cNvPr id="120" name="Graphic 52" descr="Handshake"/>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64423" y="4457183"/>
              <a:ext cx="559777" cy="640080"/>
            </a:xfrm>
            <a:prstGeom prst="rect">
              <a:avLst/>
            </a:prstGeom>
          </p:spPr>
        </p:pic>
        <p:sp>
          <p:nvSpPr>
            <p:cNvPr id="121" name="TextBox 120"/>
            <p:cNvSpPr txBox="1"/>
            <p:nvPr/>
          </p:nvSpPr>
          <p:spPr>
            <a:xfrm>
              <a:off x="6184130" y="4507014"/>
              <a:ext cx="1030514" cy="613833"/>
            </a:xfrm>
            <a:prstGeom prst="rect">
              <a:avLst/>
            </a:prstGeom>
            <a:noFill/>
          </p:spPr>
          <p:txBody>
            <a:bodyPr wrap="square" rtlCol="0">
              <a:spAutoFit/>
            </a:bodyPr>
            <a:p>
              <a:r>
                <a:rPr lang="en-US" sz="2400" b="1" dirty="0">
                  <a:solidFill>
                    <a:schemeClr val="tx1"/>
                  </a:solidFill>
                  <a:latin typeface="Arial Narrow" panose="020B0606020202030204" charset="0"/>
                  <a:ea typeface="Open Sans" panose="020B0606030504020204" pitchFamily="34" charset="0"/>
                  <a:cs typeface="Arial Narrow" panose="020B0606020202030204" charset="0"/>
                </a:rPr>
                <a:t>05</a:t>
              </a:r>
              <a:endParaRPr lang="en-US" sz="2400" b="1" dirty="0">
                <a:solidFill>
                  <a:schemeClr val="tx1"/>
                </a:solidFill>
                <a:latin typeface="Arial Narrow" panose="020B0606020202030204" charset="0"/>
                <a:ea typeface="Open Sans" panose="020B0606030504020204" pitchFamily="34" charset="0"/>
                <a:cs typeface="Arial Narrow" panose="020B0606020202030204" charset="0"/>
              </a:endParaRPr>
            </a:p>
          </p:txBody>
        </p:sp>
        <p:sp>
          <p:nvSpPr>
            <p:cNvPr id="122" name="TextBox 121"/>
            <p:cNvSpPr txBox="1"/>
            <p:nvPr/>
          </p:nvSpPr>
          <p:spPr>
            <a:xfrm>
              <a:off x="6796397" y="4492458"/>
              <a:ext cx="2858813" cy="613833"/>
            </a:xfrm>
            <a:prstGeom prst="rect">
              <a:avLst/>
            </a:prstGeom>
            <a:noFill/>
          </p:spPr>
          <p:txBody>
            <a:bodyPr wrap="square" rtlCol="0" anchor="ctr" anchorCtr="0">
              <a:spAutoFit/>
            </a:bodyPr>
            <a:p>
              <a:r>
                <a:rPr lang="en-GB" altLang="ja-JP" sz="2400" b="1" dirty="0">
                  <a:solidFill>
                    <a:schemeClr val="tx1"/>
                  </a:solidFill>
                  <a:latin typeface="Arial Narrow" panose="020B0606020202030204" charset="0"/>
                  <a:ea typeface="MS PGothic" panose="020B0600070205080204" pitchFamily="34" charset="-128"/>
                  <a:cs typeface="Arial Narrow" panose="020B0606020202030204" charset="0"/>
                </a:rPr>
                <a:t>Findings</a:t>
              </a:r>
              <a:r>
                <a:rPr lang="en-US" altLang="en-GB" sz="2400" b="1" dirty="0">
                  <a:solidFill>
                    <a:schemeClr val="tx1"/>
                  </a:solidFill>
                  <a:latin typeface="Arial Narrow" panose="020B0606020202030204" charset="0"/>
                  <a:ea typeface="MS PGothic" panose="020B0600070205080204" pitchFamily="34" charset="-128"/>
                  <a:cs typeface="Arial Narrow" panose="020B0606020202030204" charset="0"/>
                </a:rPr>
                <a:t> / Results</a:t>
              </a:r>
              <a:endParaRPr lang="en-US" altLang="en-GB" sz="2400" b="1" dirty="0">
                <a:solidFill>
                  <a:schemeClr val="tx1"/>
                </a:solidFill>
                <a:latin typeface="Arial Narrow" panose="020B0606020202030204" charset="0"/>
                <a:ea typeface="MS PGothic" panose="020B0600070205080204" pitchFamily="34" charset="-128"/>
                <a:cs typeface="Arial Narrow" panose="020B0606020202030204" charset="0"/>
              </a:endParaRPr>
            </a:p>
          </p:txBody>
        </p:sp>
      </p:grpSp>
      <p:grpSp>
        <p:nvGrpSpPr>
          <p:cNvPr id="131" name="Group 130"/>
          <p:cNvGrpSpPr/>
          <p:nvPr/>
        </p:nvGrpSpPr>
        <p:grpSpPr>
          <a:xfrm>
            <a:off x="5682615" y="5258435"/>
            <a:ext cx="4997450" cy="604520"/>
            <a:chOff x="5573480" y="4343730"/>
            <a:chExt cx="4405745" cy="914400"/>
          </a:xfrm>
        </p:grpSpPr>
        <p:sp>
          <p:nvSpPr>
            <p:cNvPr id="132" name="Arrow: Pentagon 10"/>
            <p:cNvSpPr/>
            <p:nvPr/>
          </p:nvSpPr>
          <p:spPr>
            <a:xfrm>
              <a:off x="5573480" y="4343730"/>
              <a:ext cx="4405745" cy="914400"/>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b="1">
                <a:solidFill>
                  <a:schemeClr val="tx1"/>
                </a:solidFill>
                <a:latin typeface="Arial Narrow" panose="020B0606020202030204" charset="0"/>
                <a:cs typeface="Arial Narrow" panose="020B0606020202030204" charset="0"/>
              </a:endParaRPr>
            </a:p>
          </p:txBody>
        </p:sp>
        <p:sp>
          <p:nvSpPr>
            <p:cNvPr id="134" name="TextBox 133"/>
            <p:cNvSpPr txBox="1"/>
            <p:nvPr/>
          </p:nvSpPr>
          <p:spPr>
            <a:xfrm>
              <a:off x="6216326" y="4421366"/>
              <a:ext cx="1030514" cy="696366"/>
            </a:xfrm>
            <a:prstGeom prst="rect">
              <a:avLst/>
            </a:prstGeom>
            <a:noFill/>
          </p:spPr>
          <p:txBody>
            <a:bodyPr wrap="square" rtlCol="0">
              <a:spAutoFit/>
            </a:bodyPr>
            <a:p>
              <a:r>
                <a:rPr lang="en-US" sz="2400" b="1" dirty="0">
                  <a:solidFill>
                    <a:schemeClr val="tx1"/>
                  </a:solidFill>
                  <a:latin typeface="Arial Narrow" panose="020B0606020202030204" charset="0"/>
                  <a:ea typeface="Open Sans" panose="020B0606030504020204" pitchFamily="34" charset="0"/>
                  <a:cs typeface="Arial Narrow" panose="020B0606020202030204" charset="0"/>
                </a:rPr>
                <a:t>07</a:t>
              </a:r>
              <a:endParaRPr lang="en-US" sz="2400" b="1" dirty="0">
                <a:solidFill>
                  <a:schemeClr val="tx1"/>
                </a:solidFill>
                <a:latin typeface="Arial Narrow" panose="020B0606020202030204" charset="0"/>
                <a:ea typeface="Open Sans" panose="020B0606030504020204" pitchFamily="34" charset="0"/>
                <a:cs typeface="Arial Narrow" panose="020B0606020202030204" charset="0"/>
              </a:endParaRPr>
            </a:p>
          </p:txBody>
        </p:sp>
        <p:sp>
          <p:nvSpPr>
            <p:cNvPr id="135" name="TextBox 134"/>
            <p:cNvSpPr txBox="1"/>
            <p:nvPr/>
          </p:nvSpPr>
          <p:spPr>
            <a:xfrm>
              <a:off x="6756042" y="4413869"/>
              <a:ext cx="2699344" cy="696366"/>
            </a:xfrm>
            <a:prstGeom prst="rect">
              <a:avLst/>
            </a:prstGeom>
            <a:noFill/>
          </p:spPr>
          <p:txBody>
            <a:bodyPr wrap="square" rtlCol="0">
              <a:spAutoFit/>
            </a:bodyPr>
            <a:p>
              <a:pPr marL="12700" marR="610870" indent="0">
                <a:lnSpc>
                  <a:spcPct val="100000"/>
                </a:lnSpc>
                <a:spcBef>
                  <a:spcPts val="320"/>
                </a:spcBef>
                <a:buFont typeface="Wingdings" panose="05000000000000000000" charset="0"/>
                <a:buNone/>
              </a:pPr>
              <a:r>
                <a:rPr lang="en-GB" altLang="ja-JP" sz="2400" b="1" dirty="0">
                  <a:latin typeface="Arial Narrow" panose="020B0606020202030204" charset="0"/>
                  <a:ea typeface="MS PGothic" panose="020B0600070205080204" pitchFamily="34" charset="-128"/>
                  <a:cs typeface="Arial Narrow" panose="020B0606020202030204" charset="0"/>
                  <a:sym typeface="+mn-ea"/>
                </a:rPr>
                <a:t>Conclusion</a:t>
              </a:r>
              <a:endParaRPr lang="en-US" altLang="ja-JP" sz="2400" b="1" spc="-15" dirty="0">
                <a:solidFill>
                  <a:schemeClr val="tx1"/>
                </a:solidFill>
                <a:latin typeface="Arial Narrow" panose="020B0606020202030204" charset="0"/>
                <a:ea typeface="MS PGothic" panose="020B0600070205080204" pitchFamily="34" charset="-128"/>
                <a:cs typeface="Arial Narrow" panose="020B0606020202030204" charset="0"/>
                <a:sym typeface="+mn-ea"/>
              </a:endParaRPr>
            </a:p>
          </p:txBody>
        </p:sp>
      </p:grpSp>
      <p:grpSp>
        <p:nvGrpSpPr>
          <p:cNvPr id="80" name="Group 79"/>
          <p:cNvGrpSpPr/>
          <p:nvPr/>
        </p:nvGrpSpPr>
        <p:grpSpPr>
          <a:xfrm>
            <a:off x="5626735" y="4414520"/>
            <a:ext cx="5417820" cy="685800"/>
            <a:chOff x="5554316" y="5258130"/>
            <a:chExt cx="3496660" cy="914400"/>
          </a:xfrm>
        </p:grpSpPr>
        <p:sp>
          <p:nvSpPr>
            <p:cNvPr id="88" name="Arrow: Pentagon 11"/>
            <p:cNvSpPr/>
            <p:nvPr/>
          </p:nvSpPr>
          <p:spPr>
            <a:xfrm>
              <a:off x="5573480" y="5258130"/>
              <a:ext cx="3477496" cy="914400"/>
            </a:xfrm>
            <a:prstGeom prst="homePlate">
              <a:avLst/>
            </a:prstGeom>
            <a:gradFill flip="none" rotWithShape="1">
              <a:gsLst>
                <a:gs pos="0">
                  <a:srgbClr val="C170AA"/>
                </a:gs>
                <a:gs pos="100000">
                  <a:srgbClr val="8A37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b="1">
                <a:solidFill>
                  <a:schemeClr val="tx1"/>
                </a:solidFill>
                <a:latin typeface="Arial Narrow" panose="020B0606020202030204" charset="0"/>
                <a:cs typeface="Arial Narrow" panose="020B0606020202030204" charset="0"/>
              </a:endParaRPr>
            </a:p>
          </p:txBody>
        </p:sp>
        <p:pic>
          <p:nvPicPr>
            <p:cNvPr id="89" name="Graphic 54" descr="Trophy"/>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54316" y="5460483"/>
              <a:ext cx="427768" cy="640080"/>
            </a:xfrm>
            <a:prstGeom prst="rect">
              <a:avLst/>
            </a:prstGeom>
          </p:spPr>
        </p:pic>
        <p:sp>
          <p:nvSpPr>
            <p:cNvPr id="90" name="TextBox 89"/>
            <p:cNvSpPr txBox="1"/>
            <p:nvPr/>
          </p:nvSpPr>
          <p:spPr>
            <a:xfrm>
              <a:off x="6023399" y="5448190"/>
              <a:ext cx="1030514" cy="613833"/>
            </a:xfrm>
            <a:prstGeom prst="rect">
              <a:avLst/>
            </a:prstGeom>
            <a:noFill/>
          </p:spPr>
          <p:txBody>
            <a:bodyPr wrap="square" rtlCol="0">
              <a:spAutoFit/>
            </a:bodyPr>
            <a:p>
              <a:r>
                <a:rPr lang="en-US" sz="2400" b="1" dirty="0">
                  <a:solidFill>
                    <a:schemeClr val="tx1"/>
                  </a:solidFill>
                  <a:latin typeface="Arial Narrow" panose="020B0606020202030204" charset="0"/>
                  <a:ea typeface="Open Sans" panose="020B0606030504020204" pitchFamily="34" charset="0"/>
                  <a:cs typeface="Arial Narrow" panose="020B0606020202030204" charset="0"/>
                </a:rPr>
                <a:t>06</a:t>
              </a:r>
              <a:endParaRPr lang="en-US" sz="2400" b="1" dirty="0">
                <a:solidFill>
                  <a:schemeClr val="tx1"/>
                </a:solidFill>
                <a:latin typeface="Arial Narrow" panose="020B0606020202030204" charset="0"/>
                <a:ea typeface="Open Sans" panose="020B0606030504020204" pitchFamily="34" charset="0"/>
                <a:cs typeface="Arial Narrow" panose="020B0606020202030204" charset="0"/>
              </a:endParaRPr>
            </a:p>
          </p:txBody>
        </p:sp>
        <p:sp>
          <p:nvSpPr>
            <p:cNvPr id="91" name="TextBox 90"/>
            <p:cNvSpPr txBox="1"/>
            <p:nvPr/>
          </p:nvSpPr>
          <p:spPr>
            <a:xfrm>
              <a:off x="6464671" y="5407143"/>
              <a:ext cx="2167311" cy="613833"/>
            </a:xfrm>
            <a:prstGeom prst="rect">
              <a:avLst/>
            </a:prstGeom>
            <a:noFill/>
          </p:spPr>
          <p:txBody>
            <a:bodyPr wrap="square" rtlCol="0">
              <a:spAutoFit/>
            </a:bodyPr>
            <a:p>
              <a:r>
                <a:rPr lang="en-GB" altLang="ja-JP" sz="2400" b="1" dirty="0">
                  <a:solidFill>
                    <a:schemeClr val="tx1"/>
                  </a:solidFill>
                  <a:latin typeface="Arial Narrow" panose="020B0606020202030204" charset="0"/>
                  <a:ea typeface="MS PGothic" panose="020B0600070205080204" pitchFamily="34" charset="-128"/>
                  <a:cs typeface="Arial Narrow" panose="020B0606020202030204" charset="0"/>
                </a:rPr>
                <a:t>Discussion </a:t>
              </a:r>
              <a:endParaRPr lang="en-GB" altLang="ja-JP" sz="2400" b="1" dirty="0">
                <a:solidFill>
                  <a:schemeClr val="tx1"/>
                </a:solidFill>
                <a:latin typeface="Arial Narrow" panose="020B0606020202030204" charset="0"/>
                <a:ea typeface="MS PGothic" panose="020B0600070205080204" pitchFamily="34" charset="-128"/>
                <a:cs typeface="Arial Narrow" panose="020B0606020202030204" charset="0"/>
              </a:endParaRPr>
            </a:p>
          </p:txBody>
        </p:sp>
      </p:grpSp>
      <p:pic>
        <p:nvPicPr>
          <p:cNvPr id="136" name="Picture 135"/>
          <p:cNvPicPr>
            <a:picLocks noChangeAspect="1"/>
          </p:cNvPicPr>
          <p:nvPr/>
        </p:nvPicPr>
        <p:blipFill>
          <a:blip r:embed="rId9">
            <a:extLst>
              <a:ext uri="{28A0092B-C50C-407E-A947-70E740481C1C}">
                <a14:useLocalDpi xmlns:a14="http://schemas.microsoft.com/office/drawing/2010/main" val="0"/>
              </a:ext>
            </a:extLst>
          </a:blip>
          <a:srcRect t="31325" b="31325"/>
          <a:stretch>
            <a:fillRect/>
          </a:stretch>
        </p:blipFill>
        <p:spPr>
          <a:xfrm rot="16200000" flipH="1">
            <a:off x="-2619375" y="2619375"/>
            <a:ext cx="6859270" cy="1620520"/>
          </a:xfrm>
          <a:prstGeom prst="rect">
            <a:avLst/>
          </a:prstGeom>
        </p:spPr>
      </p:pic>
      <p:grpSp>
        <p:nvGrpSpPr>
          <p:cNvPr id="104" name="Group 103"/>
          <p:cNvGrpSpPr/>
          <p:nvPr/>
        </p:nvGrpSpPr>
        <p:grpSpPr>
          <a:xfrm>
            <a:off x="5704205" y="2749550"/>
            <a:ext cx="4855210" cy="685800"/>
            <a:chOff x="5573481" y="3429330"/>
            <a:chExt cx="5108748" cy="914400"/>
          </a:xfrm>
        </p:grpSpPr>
        <p:sp>
          <p:nvSpPr>
            <p:cNvPr id="10" name="Arrow: Pentagon 9"/>
            <p:cNvSpPr/>
            <p:nvPr/>
          </p:nvSpPr>
          <p:spPr>
            <a:xfrm>
              <a:off x="5573481" y="3429330"/>
              <a:ext cx="5108748" cy="914400"/>
            </a:xfrm>
            <a:prstGeom prst="homePlate">
              <a:avLst/>
            </a:prstGeom>
            <a:gradFill flip="none" rotWithShape="1">
              <a:gsLst>
                <a:gs pos="0">
                  <a:srgbClr val="8CC9DC"/>
                </a:gs>
                <a:gs pos="100000">
                  <a:srgbClr val="6598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b="1">
                <a:solidFill>
                  <a:schemeClr val="tx1"/>
                </a:solidFill>
                <a:latin typeface="Arial Narrow" panose="020B0606020202030204" charset="0"/>
                <a:cs typeface="Arial Narrow" panose="020B0606020202030204" charset="0"/>
              </a:endParaRPr>
            </a:p>
          </p:txBody>
        </p:sp>
        <p:pic>
          <p:nvPicPr>
            <p:cNvPr id="51" name="Graphic 50" descr="Bank"/>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06189" y="3512303"/>
              <a:ext cx="518577" cy="640080"/>
            </a:xfrm>
            <a:prstGeom prst="rect">
              <a:avLst/>
            </a:prstGeom>
          </p:spPr>
        </p:pic>
        <p:sp>
          <p:nvSpPr>
            <p:cNvPr id="60" name="TextBox 59"/>
            <p:cNvSpPr txBox="1"/>
            <p:nvPr/>
          </p:nvSpPr>
          <p:spPr>
            <a:xfrm>
              <a:off x="6092743" y="3604940"/>
              <a:ext cx="1030514" cy="613833"/>
            </a:xfrm>
            <a:prstGeom prst="rect">
              <a:avLst/>
            </a:prstGeom>
            <a:noFill/>
          </p:spPr>
          <p:txBody>
            <a:bodyPr wrap="square" rtlCol="0">
              <a:spAutoFit/>
            </a:bodyPr>
            <a:p>
              <a:r>
                <a:rPr lang="en-US" sz="2400" b="1" dirty="0">
                  <a:solidFill>
                    <a:schemeClr val="tx1"/>
                  </a:solidFill>
                  <a:latin typeface="Arial Narrow" panose="020B0606020202030204" charset="0"/>
                  <a:ea typeface="Open Sans" panose="020B0606030504020204" pitchFamily="34" charset="0"/>
                  <a:cs typeface="Arial Narrow" panose="020B0606020202030204" charset="0"/>
                </a:rPr>
                <a:t>  04</a:t>
              </a:r>
              <a:endParaRPr lang="en-US" sz="2400" b="1" dirty="0">
                <a:solidFill>
                  <a:schemeClr val="tx1"/>
                </a:solidFill>
                <a:latin typeface="Arial Narrow" panose="020B0606020202030204" charset="0"/>
                <a:ea typeface="Open Sans" panose="020B0606030504020204" pitchFamily="34" charset="0"/>
                <a:cs typeface="Arial Narrow" panose="020B0606020202030204" charset="0"/>
              </a:endParaRPr>
            </a:p>
          </p:txBody>
        </p:sp>
        <p:sp>
          <p:nvSpPr>
            <p:cNvPr id="66" name="TextBox 65"/>
            <p:cNvSpPr txBox="1"/>
            <p:nvPr/>
          </p:nvSpPr>
          <p:spPr>
            <a:xfrm>
              <a:off x="6967089" y="3576708"/>
              <a:ext cx="1889938" cy="613833"/>
            </a:xfrm>
            <a:prstGeom prst="rect">
              <a:avLst/>
            </a:prstGeom>
            <a:noFill/>
          </p:spPr>
          <p:txBody>
            <a:bodyPr wrap="square" rtlCol="0">
              <a:spAutoFit/>
            </a:bodyPr>
            <a:p>
              <a:r>
                <a:rPr lang="en-GB" altLang="ja-JP" sz="2400" b="1" dirty="0">
                  <a:solidFill>
                    <a:schemeClr val="tx1"/>
                  </a:solidFill>
                  <a:latin typeface="Arial Narrow" panose="020B0606020202030204" charset="0"/>
                  <a:ea typeface="MS PGothic" panose="020B0600070205080204" pitchFamily="34" charset="-128"/>
                  <a:cs typeface="Arial Narrow" panose="020B0606020202030204" charset="0"/>
                </a:rPr>
                <a:t>Methodology</a:t>
              </a:r>
              <a:endParaRPr lang="en-GB" altLang="ja-JP" sz="2400" b="1" dirty="0">
                <a:solidFill>
                  <a:schemeClr val="tx1"/>
                </a:solidFill>
                <a:latin typeface="Arial Narrow" panose="020B0606020202030204" charset="0"/>
                <a:ea typeface="MS PGothic" panose="020B0600070205080204" pitchFamily="34" charset="-128"/>
                <a:cs typeface="Arial Narrow" panose="020B0606020202030204" charset="0"/>
              </a:endParaRPr>
            </a:p>
          </p:txBody>
        </p:sp>
      </p:grpSp>
      <p:grpSp>
        <p:nvGrpSpPr>
          <p:cNvPr id="103" name="Group 102"/>
          <p:cNvGrpSpPr/>
          <p:nvPr/>
        </p:nvGrpSpPr>
        <p:grpSpPr>
          <a:xfrm>
            <a:off x="5710555" y="1922144"/>
            <a:ext cx="6165215" cy="3843021"/>
            <a:chOff x="5573482" y="2040532"/>
            <a:chExt cx="7372162" cy="5500092"/>
          </a:xfrm>
        </p:grpSpPr>
        <p:sp>
          <p:nvSpPr>
            <p:cNvPr id="9" name="Arrow: Pentagon 8"/>
            <p:cNvSpPr/>
            <p:nvPr/>
          </p:nvSpPr>
          <p:spPr>
            <a:xfrm>
              <a:off x="5573482" y="2040532"/>
              <a:ext cx="5811751" cy="914400"/>
            </a:xfrm>
            <a:prstGeom prst="homePlate">
              <a:avLst/>
            </a:prstGeom>
            <a:gradFill flip="none" rotWithShape="1">
              <a:gsLst>
                <a:gs pos="0">
                  <a:srgbClr val="9EE256"/>
                </a:gs>
                <a:gs pos="100000">
                  <a:srgbClr val="5276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b="1">
                <a:solidFill>
                  <a:schemeClr val="tx1"/>
                </a:solidFill>
                <a:latin typeface="Arial Narrow" panose="020B0606020202030204" charset="0"/>
                <a:cs typeface="Arial Narrow" panose="020B0606020202030204" charset="0"/>
              </a:endParaRPr>
            </a:p>
          </p:txBody>
        </p:sp>
        <p:pic>
          <p:nvPicPr>
            <p:cNvPr id="46" name="Graphic 45" descr="Presentation with bar chart RTL"/>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43948" y="2239426"/>
              <a:ext cx="640080" cy="640080"/>
            </a:xfrm>
            <a:prstGeom prst="rect">
              <a:avLst/>
            </a:prstGeom>
          </p:spPr>
        </p:pic>
        <p:sp>
          <p:nvSpPr>
            <p:cNvPr id="59" name="TextBox 58"/>
            <p:cNvSpPr txBox="1"/>
            <p:nvPr/>
          </p:nvSpPr>
          <p:spPr>
            <a:xfrm>
              <a:off x="6354426" y="2174013"/>
              <a:ext cx="1030514" cy="658884"/>
            </a:xfrm>
            <a:prstGeom prst="rect">
              <a:avLst/>
            </a:prstGeom>
            <a:noFill/>
          </p:spPr>
          <p:txBody>
            <a:bodyPr wrap="square" rtlCol="0">
              <a:spAutoFit/>
            </a:bodyPr>
            <a:p>
              <a:r>
                <a:rPr lang="en-US" sz="2400" b="1" dirty="0">
                  <a:solidFill>
                    <a:schemeClr val="tx1"/>
                  </a:solidFill>
                  <a:latin typeface="Arial Narrow" panose="020B0606020202030204" charset="0"/>
                  <a:ea typeface="Open Sans" panose="020B0606030504020204" pitchFamily="34" charset="0"/>
                  <a:cs typeface="Arial Narrow" panose="020B0606020202030204" charset="0"/>
                </a:rPr>
                <a:t>03</a:t>
              </a:r>
              <a:endParaRPr lang="en-US" sz="2400" b="1" dirty="0">
                <a:solidFill>
                  <a:schemeClr val="tx1"/>
                </a:solidFill>
                <a:latin typeface="Arial Narrow" panose="020B0606020202030204" charset="0"/>
                <a:ea typeface="Open Sans" panose="020B0606030504020204" pitchFamily="34" charset="0"/>
                <a:cs typeface="Arial Narrow" panose="020B0606020202030204" charset="0"/>
              </a:endParaRPr>
            </a:p>
          </p:txBody>
        </p:sp>
        <p:sp>
          <p:nvSpPr>
            <p:cNvPr id="65" name="TextBox 64"/>
            <p:cNvSpPr txBox="1"/>
            <p:nvPr/>
          </p:nvSpPr>
          <p:spPr>
            <a:xfrm>
              <a:off x="7105729" y="2115054"/>
              <a:ext cx="5839915" cy="658884"/>
            </a:xfrm>
            <a:prstGeom prst="rect">
              <a:avLst/>
            </a:prstGeom>
            <a:noFill/>
          </p:spPr>
          <p:txBody>
            <a:bodyPr wrap="square" rtlCol="0">
              <a:spAutoFit/>
            </a:bodyPr>
            <a:p>
              <a:r>
                <a:rPr lang="en-US" altLang="en-GB" sz="2400" b="1" dirty="0">
                  <a:solidFill>
                    <a:schemeClr val="tx1"/>
                  </a:solidFill>
                  <a:latin typeface="Arial Narrow" panose="020B0606020202030204" charset="0"/>
                  <a:ea typeface="MS PGothic" panose="020B0600070205080204" pitchFamily="34" charset="-128"/>
                  <a:cs typeface="Arial Narrow" panose="020B0606020202030204" charset="0"/>
                </a:rPr>
                <a:t> </a:t>
              </a:r>
              <a:r>
                <a:rPr lang="en-GB" altLang="ja-JP" sz="2400" b="1" dirty="0">
                  <a:solidFill>
                    <a:schemeClr val="tx1"/>
                  </a:solidFill>
                  <a:latin typeface="Arial Narrow" panose="020B0606020202030204" charset="0"/>
                  <a:ea typeface="MS PGothic" panose="020B0600070205080204" pitchFamily="34" charset="-128"/>
                  <a:cs typeface="Arial Narrow" panose="020B0606020202030204" charset="0"/>
                </a:rPr>
                <a:t>Aim of the study</a:t>
              </a:r>
              <a:r>
                <a:rPr lang="en-US" sz="2400" b="1" dirty="0">
                  <a:solidFill>
                    <a:schemeClr val="tx1"/>
                  </a:solidFill>
                  <a:latin typeface="Arial Narrow" panose="020B0606020202030204" charset="0"/>
                  <a:cs typeface="Arial Narrow" panose="020B0606020202030204" charset="0"/>
                </a:rPr>
                <a:t> </a:t>
              </a:r>
              <a:endParaRPr lang="en-US" sz="2400" b="1" dirty="0">
                <a:solidFill>
                  <a:schemeClr val="tx1"/>
                </a:solidFill>
                <a:latin typeface="Arial Narrow" panose="020B0606020202030204" charset="0"/>
                <a:cs typeface="Arial Narrow" panose="020B0606020202030204" charset="0"/>
              </a:endParaRPr>
            </a:p>
          </p:txBody>
        </p:sp>
        <p:pic>
          <p:nvPicPr>
            <p:cNvPr id="78" name="Graphic 77" descr="Presentation with bar chart RTL"/>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44871" y="6900544"/>
              <a:ext cx="640080" cy="640080"/>
            </a:xfrm>
            <a:prstGeom prst="rect">
              <a:avLst/>
            </a:prstGeom>
          </p:spPr>
        </p:pic>
      </p:grpSp>
      <p:sp>
        <p:nvSpPr>
          <p:cNvPr id="2" name="Rectangle 72"/>
          <p:cNvSpPr/>
          <p:nvPr/>
        </p:nvSpPr>
        <p:spPr>
          <a:xfrm>
            <a:off x="1621155" y="4359910"/>
            <a:ext cx="3250565" cy="302260"/>
          </a:xfrm>
          <a:prstGeom prst="rect">
            <a:avLst/>
          </a:prstGeom>
          <a:gradFill flip="none" rotWithShape="1">
            <a:gsLst>
              <a:gs pos="0">
                <a:srgbClr val="8CC9DC"/>
              </a:gs>
              <a:gs pos="100000">
                <a:srgbClr val="6598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p>
        </p:txBody>
      </p:sp>
      <p:grpSp>
        <p:nvGrpSpPr>
          <p:cNvPr id="3" name="Group 2"/>
          <p:cNvGrpSpPr/>
          <p:nvPr/>
        </p:nvGrpSpPr>
        <p:grpSpPr>
          <a:xfrm>
            <a:off x="1524000" y="1925955"/>
            <a:ext cx="3364865" cy="3903980"/>
            <a:chOff x="1669272" y="1241532"/>
            <a:chExt cx="2829746" cy="4904734"/>
          </a:xfrm>
        </p:grpSpPr>
        <p:sp>
          <p:nvSpPr>
            <p:cNvPr id="4" name="Rectangle: Rounded Corners 26"/>
            <p:cNvSpPr/>
            <p:nvPr/>
          </p:nvSpPr>
          <p:spPr>
            <a:xfrm>
              <a:off x="1669272" y="1498353"/>
              <a:ext cx="2490832" cy="4647913"/>
            </a:xfrm>
            <a:prstGeom prst="roundRect">
              <a:avLst/>
            </a:prstGeom>
            <a:solidFill>
              <a:schemeClr val="tx1">
                <a:alpha val="23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latin typeface="Arial Narrow" panose="020B0606020202030204" charset="0"/>
                <a:cs typeface="Arial Narrow" panose="020B0606020202030204" charset="0"/>
              </a:endParaRPr>
            </a:p>
          </p:txBody>
        </p:sp>
        <p:grpSp>
          <p:nvGrpSpPr>
            <p:cNvPr id="7" name="Group 6"/>
            <p:cNvGrpSpPr/>
            <p:nvPr/>
          </p:nvGrpSpPr>
          <p:grpSpPr>
            <a:xfrm>
              <a:off x="2140029" y="1241532"/>
              <a:ext cx="2358989" cy="4400346"/>
              <a:chOff x="1767055" y="762186"/>
              <a:chExt cx="2859314" cy="5333628"/>
            </a:xfrm>
          </p:grpSpPr>
          <p:sp>
            <p:nvSpPr>
              <p:cNvPr id="8" name="Rectangle: Rounded Corners 34"/>
              <p:cNvSpPr/>
              <p:nvPr/>
            </p:nvSpPr>
            <p:spPr>
              <a:xfrm>
                <a:off x="1767055" y="762186"/>
                <a:ext cx="2859314" cy="5333628"/>
              </a:xfrm>
              <a:prstGeom prst="roundRect">
                <a:avLst>
                  <a:gd name="adj" fmla="val 7904"/>
                </a:avLst>
              </a:prstGeom>
              <a:gradFill flip="none" rotWithShape="1">
                <a:gsLst>
                  <a:gs pos="58414">
                    <a:schemeClr val="tx1">
                      <a:lumMod val="85000"/>
                      <a:lumOff val="15000"/>
                    </a:schemeClr>
                  </a:gs>
                  <a:gs pos="24800">
                    <a:schemeClr val="tx2">
                      <a:lumMod val="75000"/>
                    </a:schemeClr>
                  </a:gs>
                  <a:gs pos="0">
                    <a:schemeClr val="tx1"/>
                  </a:gs>
                  <a:gs pos="100000">
                    <a:schemeClr val="tx1"/>
                  </a:gs>
                </a:gsLst>
                <a:lin ang="19800000" scaled="0"/>
                <a:tileRect/>
              </a:gradFill>
              <a:ln>
                <a:noFill/>
              </a:ln>
              <a:scene3d>
                <a:camera prst="orthographicFront"/>
                <a:lightRig rig="balanced" dir="t"/>
              </a:scene3d>
              <a:sp3d extrusionH="241300" prstMaterial="softEdge">
                <a:bevelT w="101600" h="165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latin typeface="Arial Narrow" panose="020B0606020202030204" charset="0"/>
                  <a:cs typeface="Arial Narrow" panose="020B0606020202030204" charset="0"/>
                </a:endParaRPr>
              </a:p>
            </p:txBody>
          </p:sp>
          <p:sp>
            <p:nvSpPr>
              <p:cNvPr id="11" name="Rectangle: Rounded Corners 35"/>
              <p:cNvSpPr/>
              <p:nvPr/>
            </p:nvSpPr>
            <p:spPr>
              <a:xfrm>
                <a:off x="1850512" y="968921"/>
                <a:ext cx="2692400" cy="4920157"/>
              </a:xfrm>
              <a:prstGeom prst="roundRect">
                <a:avLst>
                  <a:gd name="adj" fmla="val 7904"/>
                </a:avLst>
              </a:prstGeom>
              <a:solidFill>
                <a:schemeClr val="bg1"/>
              </a:solidFill>
              <a:ln>
                <a:noFill/>
              </a:ln>
              <a:effectLst/>
              <a:scene3d>
                <a:camera prst="orthographicFront"/>
                <a:lightRig rig="balanced"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a:latin typeface="Arial Narrow" panose="020B0606020202030204" charset="0"/>
                  <a:cs typeface="Arial Narrow" panose="020B0606020202030204" charset="0"/>
                </a:endParaRPr>
              </a:p>
            </p:txBody>
          </p:sp>
        </p:grpSp>
        <p:sp>
          <p:nvSpPr>
            <p:cNvPr id="12" name="TextBox 78"/>
            <p:cNvSpPr txBox="1"/>
            <p:nvPr/>
          </p:nvSpPr>
          <p:spPr>
            <a:xfrm>
              <a:off x="2191587" y="3094582"/>
              <a:ext cx="2211165" cy="636626"/>
            </a:xfrm>
            <a:prstGeom prst="rect">
              <a:avLst/>
            </a:prstGeom>
            <a:noFill/>
          </p:spPr>
          <p:txBody>
            <a:bodyPr wrap="square" rtlCol="0">
              <a:spAutoFit/>
            </a:bodyPr>
            <a:p>
              <a:pPr algn="ctr"/>
              <a:r>
                <a:rPr lang="en-US" sz="2700" b="1" dirty="0">
                  <a:solidFill>
                    <a:schemeClr val="accent6">
                      <a:lumMod val="50000"/>
                    </a:schemeClr>
                  </a:solidFill>
                  <a:latin typeface="Arial Narrow" panose="020B0606020202030204" charset="0"/>
                  <a:cs typeface="Arial Narrow" panose="020B0606020202030204" charset="0"/>
                </a:rPr>
                <a:t>Outlines</a:t>
              </a:r>
              <a:endParaRPr lang="en-US" sz="2700" b="1" dirty="0">
                <a:solidFill>
                  <a:schemeClr val="accent6">
                    <a:lumMod val="50000"/>
                  </a:schemeClr>
                </a:solidFill>
                <a:latin typeface="Arial Narrow" panose="020B0606020202030204" charset="0"/>
                <a:ea typeface="Open Sans" panose="020B0606030504020204" pitchFamily="34" charset="0"/>
                <a:cs typeface="Arial Narrow" panose="020B0606020202030204" charset="0"/>
              </a:endParaRPr>
            </a:p>
          </p:txBody>
        </p:sp>
      </p:grpSp>
      <p:grpSp>
        <p:nvGrpSpPr>
          <p:cNvPr id="14" name="Group 13"/>
          <p:cNvGrpSpPr/>
          <p:nvPr/>
        </p:nvGrpSpPr>
        <p:grpSpPr>
          <a:xfrm>
            <a:off x="5688965" y="5975350"/>
            <a:ext cx="5186680" cy="685800"/>
            <a:chOff x="5573483" y="1600530"/>
            <a:chExt cx="4710546" cy="914400"/>
          </a:xfrm>
        </p:grpSpPr>
        <p:sp>
          <p:nvSpPr>
            <p:cNvPr id="15" name="Arrow: Pentagon 7"/>
            <p:cNvSpPr/>
            <p:nvPr/>
          </p:nvSpPr>
          <p:spPr>
            <a:xfrm>
              <a:off x="5573483" y="1600530"/>
              <a:ext cx="4710546" cy="914400"/>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b="1">
                <a:solidFill>
                  <a:schemeClr val="tx1"/>
                </a:solidFill>
                <a:latin typeface="Arial Narrow" panose="020B0606020202030204" charset="0"/>
                <a:cs typeface="Arial Narrow" panose="020B0606020202030204" charset="0"/>
              </a:endParaRPr>
            </a:p>
          </p:txBody>
        </p:sp>
        <p:pic>
          <p:nvPicPr>
            <p:cNvPr id="16" name="Graphic 33" descr="Bullseye"/>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4068" y="1726683"/>
              <a:ext cx="414290" cy="640080"/>
            </a:xfrm>
            <a:prstGeom prst="rect">
              <a:avLst/>
            </a:prstGeom>
          </p:spPr>
        </p:pic>
        <p:sp>
          <p:nvSpPr>
            <p:cNvPr id="17" name="TextBox 107"/>
            <p:cNvSpPr txBox="1"/>
            <p:nvPr/>
          </p:nvSpPr>
          <p:spPr>
            <a:xfrm>
              <a:off x="6210266" y="1764667"/>
              <a:ext cx="1030514" cy="613833"/>
            </a:xfrm>
            <a:prstGeom prst="rect">
              <a:avLst/>
            </a:prstGeom>
            <a:noFill/>
          </p:spPr>
          <p:txBody>
            <a:bodyPr wrap="square" rtlCol="0">
              <a:spAutoFit/>
            </a:bodyPr>
            <a:p>
              <a:r>
                <a:rPr lang="en-US" sz="2400" b="1" dirty="0">
                  <a:solidFill>
                    <a:schemeClr val="tx1"/>
                  </a:solidFill>
                  <a:latin typeface="Arial Narrow" panose="020B0606020202030204" charset="0"/>
                  <a:ea typeface="Open Sans" panose="020B0606030504020204" pitchFamily="34" charset="0"/>
                  <a:cs typeface="Arial Narrow" panose="020B0606020202030204" charset="0"/>
                </a:rPr>
                <a:t>08</a:t>
              </a:r>
              <a:endParaRPr lang="en-US" sz="2400" b="1" dirty="0">
                <a:solidFill>
                  <a:schemeClr val="tx1"/>
                </a:solidFill>
                <a:latin typeface="Arial Narrow" panose="020B0606020202030204" charset="0"/>
                <a:ea typeface="Open Sans" panose="020B0606030504020204" pitchFamily="34" charset="0"/>
                <a:cs typeface="Arial Narrow" panose="020B0606020202030204" charset="0"/>
              </a:endParaRPr>
            </a:p>
          </p:txBody>
        </p:sp>
        <p:sp>
          <p:nvSpPr>
            <p:cNvPr id="18" name="TextBox 108"/>
            <p:cNvSpPr txBox="1"/>
            <p:nvPr/>
          </p:nvSpPr>
          <p:spPr>
            <a:xfrm>
              <a:off x="6762077" y="1752930"/>
              <a:ext cx="2925637" cy="613833"/>
            </a:xfrm>
            <a:prstGeom prst="rect">
              <a:avLst/>
            </a:prstGeom>
            <a:noFill/>
          </p:spPr>
          <p:txBody>
            <a:bodyPr wrap="square" rtlCol="0">
              <a:spAutoFit/>
            </a:bodyPr>
            <a:p>
              <a:pPr marL="12700" marR="610870" indent="0">
                <a:lnSpc>
                  <a:spcPct val="100000"/>
                </a:lnSpc>
                <a:spcBef>
                  <a:spcPts val="320"/>
                </a:spcBef>
                <a:buFont typeface="Wingdings" panose="05000000000000000000" charset="0"/>
                <a:buNone/>
              </a:pPr>
              <a:r>
                <a:rPr lang="en-US" sz="2400" b="1" spc="-15" dirty="0">
                  <a:latin typeface="Arial Narrow" panose="020B0606020202030204" charset="0"/>
                  <a:cs typeface="Arial Narrow" panose="020B0606020202030204" charset="0"/>
                  <a:sym typeface="+mn-ea"/>
                </a:rPr>
                <a:t>Recommendation</a:t>
              </a:r>
              <a:endParaRPr lang="en-GB" altLang="ja-JP" sz="2400" b="1" dirty="0">
                <a:solidFill>
                  <a:schemeClr val="tx1"/>
                </a:solidFill>
                <a:latin typeface="Arial Narrow" panose="020B0606020202030204" charset="0"/>
                <a:ea typeface="MS PGothic" panose="020B0600070205080204" pitchFamily="34" charset="-128"/>
                <a:cs typeface="Arial Narrow" panose="020B0606020202030204" charset="0"/>
              </a:endParaRPr>
            </a:p>
          </p:txBody>
        </p:sp>
      </p:grpSp>
      <p:sp>
        <p:nvSpPr>
          <p:cNvPr id="19" name="Right Arrow 18"/>
          <p:cNvSpPr/>
          <p:nvPr/>
        </p:nvSpPr>
        <p:spPr>
          <a:xfrm>
            <a:off x="4907280" y="2239645"/>
            <a:ext cx="640080" cy="899160"/>
          </a:xfrm>
          <a:prstGeom prst="rightArrow">
            <a:avLst/>
          </a:prstGeom>
          <a:solidFill>
            <a:schemeClr val="accent5">
              <a:lumMod val="25000"/>
            </a:schemeClr>
          </a:solidFill>
          <a:ln w="57150">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0" name="Right Arrow 19"/>
          <p:cNvSpPr/>
          <p:nvPr/>
        </p:nvSpPr>
        <p:spPr>
          <a:xfrm>
            <a:off x="4882515" y="4185920"/>
            <a:ext cx="640080" cy="899160"/>
          </a:xfrm>
          <a:prstGeom prst="rightArrow">
            <a:avLst/>
          </a:prstGeom>
          <a:solidFill>
            <a:schemeClr val="accent5">
              <a:lumMod val="25000"/>
            </a:schemeClr>
          </a:solidFill>
          <a:ln w="57150">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1" name="Right Arrow 20"/>
          <p:cNvSpPr/>
          <p:nvPr/>
        </p:nvSpPr>
        <p:spPr>
          <a:xfrm>
            <a:off x="4892040" y="3199765"/>
            <a:ext cx="640080" cy="899160"/>
          </a:xfrm>
          <a:prstGeom prst="rightArrow">
            <a:avLst/>
          </a:prstGeom>
          <a:solidFill>
            <a:schemeClr val="accent5">
              <a:lumMod val="25000"/>
            </a:schemeClr>
          </a:solidFill>
          <a:ln w="57150">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22" name="Content Placeholder 21" descr="Chittagong Veterinary and Animal Sciences University - Wikipedia"/>
          <p:cNvPicPr>
            <a:picLocks noChangeAspect="1"/>
          </p:cNvPicPr>
          <p:nvPr>
            <p:ph idx="1"/>
          </p:nvPr>
        </p:nvPicPr>
        <p:blipFill>
          <a:blip r:embed="rId14">
            <a:extLst>
              <a:ext uri="{28A0092B-C50C-407E-A947-70E740481C1C}">
                <a14:useLocalDpi xmlns:a14="http://schemas.microsoft.com/office/drawing/2010/main" val="0"/>
              </a:ext>
            </a:extLst>
          </a:blip>
          <a:srcRect/>
          <a:stretch>
            <a:fillRect/>
          </a:stretch>
        </p:blipFill>
        <p:spPr bwMode="auto">
          <a:xfrm>
            <a:off x="2489200" y="216535"/>
            <a:ext cx="1996440" cy="1522095"/>
          </a:xfrm>
          <a:prstGeom prst="rect">
            <a:avLst/>
          </a:prstGeom>
          <a:noFill/>
          <a:ln w="12700" cmpd="sng">
            <a:solidFill>
              <a:schemeClr val="bg1"/>
            </a:solidFill>
            <a:prstDash val="solid"/>
          </a:ln>
        </p:spPr>
      </p:pic>
      <p:sp>
        <p:nvSpPr>
          <p:cNvPr id="13" name="Slide Number Placeholder 1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sz="half" idx="1"/>
          </p:nvPr>
        </p:nvGraphicFramePr>
        <p:xfrm>
          <a:off x="579120" y="1068070"/>
          <a:ext cx="11022965" cy="4939665"/>
        </p:xfrm>
        <a:graphic>
          <a:graphicData uri="http://schemas.openxmlformats.org/drawingml/2006/table">
            <a:tbl>
              <a:tblPr firstRow="1" bandRow="1">
                <a:tableStyleId>{5940675A-B579-460E-94D1-54222C63F5DA}</a:tableStyleId>
              </a:tblPr>
              <a:tblGrid>
                <a:gridCol w="3750310"/>
                <a:gridCol w="3376930"/>
                <a:gridCol w="1761490"/>
                <a:gridCol w="2134235"/>
              </a:tblGrid>
              <a:tr h="512445">
                <a:tc gridSpan="4">
                  <a:txBody>
                    <a:bodyPr/>
                    <a:p>
                      <a:pPr indent="0" algn="ctr">
                        <a:buNone/>
                      </a:pPr>
                      <a:r>
                        <a:rPr lang="en-US" sz="1800" b="1">
                          <a:latin typeface="Arial Narrow" panose="020B0606020202030204" charset="0"/>
                          <a:cs typeface="Arial Narrow" panose="020B0606020202030204" charset="0"/>
                        </a:rPr>
                        <a:t>Table 1: Distribution of the Respondents by Academic Backgrounds.</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pattFill prst="pct30">
                      <a:fgClr>
                        <a:schemeClr val="accent6">
                          <a:lumMod val="20000"/>
                          <a:lumOff val="80000"/>
                        </a:schemeClr>
                      </a:fgClr>
                      <a:bgClr>
                        <a:schemeClr val="bg1"/>
                      </a:bgClr>
                    </a:patt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74320">
                <a:tc gridSpan="4">
                  <a:txBody>
                    <a:bodyPr/>
                    <a:p>
                      <a:pPr indent="0" algn="ctr">
                        <a:buNone/>
                      </a:pPr>
                      <a:r>
                        <a:rPr lang="en-US" sz="1800" b="1">
                          <a:latin typeface="Arial Narrow" panose="020B0606020202030204" charset="0"/>
                          <a:cs typeface="Arial Narrow" panose="020B0606020202030204" charset="0"/>
                        </a:rPr>
                        <a:t> </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blip>
                      <a:tile tx="0" ty="0" sx="100000" sy="100000" flip="none" algn="tl"/>
                    </a:blip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12445">
                <a:tc rowSpan="7">
                  <a:txBody>
                    <a:bodyPr/>
                    <a:p>
                      <a:pPr indent="0" algn="ctr">
                        <a:buNone/>
                      </a:pPr>
                      <a:r>
                        <a:rPr lang="en-US" sz="1800" b="1">
                          <a:latin typeface="Arial Narrow" panose="020B0606020202030204" charset="0"/>
                          <a:cs typeface="Arial Narrow" panose="020B0606020202030204" charset="0"/>
                        </a:rPr>
                        <a:t>Educational Status</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latin typeface="Arial Narrow" panose="020B0606020202030204" charset="0"/>
                          <a:cs typeface="Arial Narrow" panose="020B0606020202030204" charset="0"/>
                        </a:rPr>
                        <a:t>Options</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latin typeface="Arial Narrow" panose="020B0606020202030204" charset="0"/>
                          <a:cs typeface="Arial Narrow" panose="020B0606020202030204" charset="0"/>
                        </a:rPr>
                        <a:t>Frequency</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latin typeface="Arial Narrow" panose="020B0606020202030204" charset="0"/>
                          <a:cs typeface="Arial Narrow" panose="020B0606020202030204" charset="0"/>
                        </a:rPr>
                        <a:t>Percentage</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r>
              <a:tr h="5359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Illiterate</a:t>
                      </a:r>
                      <a:endParaRPr lang="en-US" sz="1800" b="1">
                        <a:solidFill>
                          <a:schemeClr val="accent5">
                            <a:lumMod val="50000"/>
                          </a:schemeClr>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1931</a:t>
                      </a:r>
                      <a:endParaRPr lang="en-US" sz="1800" b="1">
                        <a:solidFill>
                          <a:schemeClr val="accent5">
                            <a:lumMod val="50000"/>
                          </a:schemeClr>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63%</a:t>
                      </a:r>
                      <a:endParaRPr lang="en-US" sz="1800" b="1">
                        <a:solidFill>
                          <a:schemeClr val="accent5">
                            <a:lumMod val="50000"/>
                          </a:schemeClr>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r>
              <a:tr h="5359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1">
                          <a:solidFill>
                            <a:srgbClr val="000000"/>
                          </a:solidFill>
                          <a:latin typeface="Arial Narrow" panose="020B0606020202030204" charset="0"/>
                          <a:cs typeface="Arial Narrow" panose="020B0606020202030204" charset="0"/>
                        </a:rPr>
                        <a:t>Primary Level</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958</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33%</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r>
              <a:tr h="5353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1">
                          <a:solidFill>
                            <a:srgbClr val="000000"/>
                          </a:solidFill>
                          <a:latin typeface="Arial Narrow" panose="020B0606020202030204" charset="0"/>
                          <a:cs typeface="Arial Narrow" panose="020B0606020202030204" charset="0"/>
                        </a:rPr>
                        <a:t>Secondary Level</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97</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2%</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r>
              <a:tr h="5365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1">
                          <a:solidFill>
                            <a:srgbClr val="000000"/>
                          </a:solidFill>
                          <a:latin typeface="Arial Narrow" panose="020B0606020202030204" charset="0"/>
                          <a:cs typeface="Arial Narrow" panose="020B0606020202030204" charset="0"/>
                        </a:rPr>
                        <a:t>Higher Secondary</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57</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1%</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r>
              <a:tr h="5353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1">
                          <a:solidFill>
                            <a:srgbClr val="000000"/>
                          </a:solidFill>
                          <a:latin typeface="Arial Narrow" panose="020B0606020202030204" charset="0"/>
                          <a:cs typeface="Arial Narrow" panose="020B0606020202030204" charset="0"/>
                        </a:rPr>
                        <a:t>Graduate</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15</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0.90%</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r>
              <a:tr h="5359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1">
                          <a:solidFill>
                            <a:srgbClr val="000000"/>
                          </a:solidFill>
                          <a:latin typeface="Arial Narrow" panose="020B0606020202030204" charset="0"/>
                          <a:cs typeface="Arial Narrow" panose="020B0606020202030204" charset="0"/>
                        </a:rPr>
                        <a:t>Post Graduate</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2</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0.10%</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alphaModFix amt="33000"/>
                        <a:alphaModFix amt="33000"/>
                        <a:alphaModFix amt="33000"/>
                        <a:alphaModFix amt="33000"/>
                      </a:blip>
                      <a:tile tx="0" ty="0" sx="100000" sy="100000" flip="none" algn="tl"/>
                    </a:blipFill>
                  </a:tcPr>
                </a:tc>
              </a:tr>
              <a:tr h="425450">
                <a:tc gridSpan="2">
                  <a:txBody>
                    <a:bodyPr/>
                    <a:p>
                      <a:pPr indent="0" algn="ctr">
                        <a:buNone/>
                      </a:pPr>
                      <a:r>
                        <a:rPr lang="en-US" sz="1800" b="1">
                          <a:latin typeface="Arial Narrow" panose="020B0606020202030204" charset="0"/>
                          <a:cs typeface="Arial Narrow" panose="020B0606020202030204" charset="0"/>
                        </a:rPr>
                        <a:t>Total</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blip>
                      <a:tile tx="0" ty="0" sx="100000" sy="100000" flip="none" algn="tl"/>
                    </a:blip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800" b="1">
                          <a:solidFill>
                            <a:srgbClr val="000000"/>
                          </a:solidFill>
                          <a:latin typeface="Arial Narrow" panose="020B0606020202030204" charset="0"/>
                          <a:cs typeface="Arial Narrow" panose="020B0606020202030204" charset="0"/>
                        </a:rPr>
                        <a:t>3060</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latin typeface="Arial Narrow" panose="020B0606020202030204" charset="0"/>
                          <a:cs typeface="Arial Narrow" panose="020B0606020202030204" charset="0"/>
                        </a:rPr>
                        <a:t>100%</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blip>
                      <a:tile tx="0" ty="0" sx="100000" sy="100000" flip="none" algn="tl"/>
                    </a:blipFill>
                  </a:tcPr>
                </a:tc>
              </a:tr>
            </a:tbl>
          </a:graphicData>
        </a:graphic>
      </p:graphicFrame>
      <p:sp>
        <p:nvSpPr>
          <p:cNvPr id="7" name="Title 1"/>
          <p:cNvSpPr txBox="1"/>
          <p:nvPr/>
        </p:nvSpPr>
        <p:spPr>
          <a:xfrm>
            <a:off x="0" y="1524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18160" y="806450"/>
          <a:ext cx="11125835" cy="5361940"/>
        </p:xfrm>
        <a:graphic>
          <a:graphicData uri="http://schemas.openxmlformats.org/drawingml/2006/table">
            <a:tbl>
              <a:tblPr firstRow="1" bandRow="1">
                <a:tableStyleId>{5940675A-B579-460E-94D1-54222C63F5DA}</a:tableStyleId>
              </a:tblPr>
              <a:tblGrid>
                <a:gridCol w="3519805"/>
                <a:gridCol w="3519805"/>
                <a:gridCol w="1927225"/>
                <a:gridCol w="2159000"/>
              </a:tblGrid>
              <a:tr h="487680">
                <a:tc gridSpan="4">
                  <a:txBody>
                    <a:bodyPr/>
                    <a:p>
                      <a:pPr indent="0" algn="ctr">
                        <a:buNone/>
                      </a:pPr>
                      <a:r>
                        <a:rPr lang="en-US" sz="1800" b="1">
                          <a:latin typeface="Arial Narrow" panose="020B0606020202030204" charset="0"/>
                          <a:cs typeface="Arial Narrow" panose="020B0606020202030204" charset="0"/>
                        </a:rPr>
                        <a:t>Table 2: Distribution of the Respondents by Occupation Status.</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pattFill prst="pct30">
                      <a:fgClr>
                        <a:schemeClr val="accent6">
                          <a:lumMod val="20000"/>
                          <a:lumOff val="80000"/>
                        </a:schemeClr>
                      </a:fgClr>
                      <a:bgClr>
                        <a:schemeClr val="bg1"/>
                      </a:bgClr>
                    </a:patt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74320">
                <a:tc gridSpan="4">
                  <a:txBody>
                    <a:bodyPr/>
                    <a:p>
                      <a:pPr indent="0" algn="ctr">
                        <a:buNone/>
                      </a:pPr>
                      <a:r>
                        <a:rPr lang="en-US" sz="1800" b="0">
                          <a:solidFill>
                            <a:srgbClr val="000000"/>
                          </a:solidFill>
                          <a:latin typeface="Arial Narrow" panose="020B0606020202030204" charset="0"/>
                          <a:cs typeface="Arial Narrow" panose="020B0606020202030204" charset="0"/>
                        </a:rPr>
                        <a:t> </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blip>
                      <a:tile tx="0" ty="0" sx="100000" sy="100000" flip="none" algn="tl"/>
                    </a:blip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32740">
                <a:tc rowSpan="13">
                  <a:txBody>
                    <a:bodyPr/>
                    <a:p>
                      <a:pPr indent="0" algn="ctr">
                        <a:buNone/>
                      </a:pPr>
                      <a:r>
                        <a:rPr lang="en-US" sz="1800" b="1">
                          <a:latin typeface="Arial Narrow" panose="020B0606020202030204" charset="0"/>
                          <a:cs typeface="Arial Narrow" panose="020B0606020202030204" charset="0"/>
                        </a:rPr>
                        <a:t>Occupation Status</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Daily Labor</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776</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26%</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Shopkeeper</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78</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3%</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Student</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87</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3%</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Private Service (in NGOs)</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72</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2%</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Small Business (Any)</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68</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2%</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Do Any Work</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123</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4%</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Majhi</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5</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0.50%</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Teacher</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6</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0.60%</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Imam</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5</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0.50%</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Guard</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5</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0.50%</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000000"/>
                          </a:solidFill>
                          <a:latin typeface="Arial Narrow" panose="020B0606020202030204" charset="0"/>
                          <a:cs typeface="Arial Narrow" panose="020B0606020202030204" charset="0"/>
                        </a:rPr>
                        <a:t>Volunteer</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6</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0.60%</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Housewives</a:t>
                      </a:r>
                      <a:endParaRPr lang="en-US" sz="1800" b="1">
                        <a:solidFill>
                          <a:schemeClr val="accent5">
                            <a:lumMod val="50000"/>
                          </a:schemeClr>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1679</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52%</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solidFill>
                            <a:srgbClr val="000000"/>
                          </a:solidFill>
                          <a:latin typeface="Arial Narrow" panose="020B0606020202030204" charset="0"/>
                          <a:cs typeface="Arial Narrow" panose="020B0606020202030204" charset="0"/>
                        </a:rPr>
                        <a:t>Unemployed</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150</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5%</a:t>
                      </a: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blip>
                      <a:tile tx="0" ty="0" sx="100000" sy="100000" flip="none" algn="tl"/>
                    </a:blipFill>
                  </a:tcPr>
                </a:tc>
              </a:tr>
              <a:tr h="274320">
                <a:tc gridSpan="2">
                  <a:txBody>
                    <a:bodyPr/>
                    <a:p>
                      <a:pPr indent="0" algn="ctr">
                        <a:buNone/>
                      </a:pPr>
                      <a:r>
                        <a:rPr lang="en-US" sz="1800" b="1">
                          <a:latin typeface="Arial Narrow" panose="020B0606020202030204" charset="0"/>
                          <a:cs typeface="Arial Narrow" panose="020B0606020202030204" charset="0"/>
                        </a:rPr>
                        <a:t>Total</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blip>
                      <a:tile tx="0" ty="0" sx="100000" sy="100000" flip="none" algn="tl"/>
                    </a:blip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800" b="1">
                          <a:solidFill>
                            <a:srgbClr val="000000"/>
                          </a:solidFill>
                          <a:latin typeface="Arial Narrow" panose="020B0606020202030204" charset="0"/>
                          <a:ea typeface="Cambria" panose="02040503050406030204" charset="0"/>
                          <a:cs typeface="Arial Narrow" panose="020B0606020202030204" charset="0"/>
                        </a:rPr>
                        <a:t>3060</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latin typeface="Arial Narrow" panose="020B0606020202030204" charset="0"/>
                          <a:cs typeface="Arial Narrow" panose="020B0606020202030204" charset="0"/>
                        </a:rPr>
                        <a:t>100%</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blip>
                      <a:tile tx="0" ty="0" sx="100000" sy="100000" flip="none" algn="tl"/>
                    </a:blipFill>
                  </a:tcPr>
                </a:tc>
              </a:tr>
            </a:tbl>
          </a:graphicData>
        </a:graphic>
      </p:graphicFrame>
      <p:sp>
        <p:nvSpPr>
          <p:cNvPr id="7" name="Title 1"/>
          <p:cNvSpPr txBox="1"/>
          <p:nvPr/>
        </p:nvSpPr>
        <p:spPr>
          <a:xfrm>
            <a:off x="0" y="1524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Content Placeholder 4"/>
          <p:cNvGraphicFramePr/>
          <p:nvPr>
            <p:ph idx="1"/>
          </p:nvPr>
        </p:nvGraphicFramePr>
        <p:xfrm>
          <a:off x="609600" y="1614170"/>
          <a:ext cx="10972800" cy="44367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Content Placeholder 9"/>
          <p:cNvGraphicFramePr/>
          <p:nvPr>
            <p:ph sz="half" idx="2"/>
          </p:nvPr>
        </p:nvGraphicFramePr>
        <p:xfrm>
          <a:off x="1547495" y="2513330"/>
          <a:ext cx="3136265" cy="1452880"/>
        </p:xfrm>
        <a:graphic>
          <a:graphicData uri="http://schemas.openxmlformats.org/drawingml/2006/table">
            <a:tbl>
              <a:tblPr firstRow="1" bandRow="1">
                <a:tableStyleId>{5C22544A-7EE6-4342-B048-85BDC9FD1C3A}</a:tableStyleId>
              </a:tblPr>
              <a:tblGrid>
                <a:gridCol w="1169035"/>
                <a:gridCol w="1967230"/>
              </a:tblGrid>
              <a:tr h="363220">
                <a:tc>
                  <a:txBody>
                    <a:bodyPr/>
                    <a:p>
                      <a:pPr indent="0" algn="ctr">
                        <a:buNone/>
                      </a:pPr>
                      <a:r>
                        <a:rPr lang="en-US" sz="2000" b="1">
                          <a:gradFill>
                            <a:gsLst>
                              <a:gs pos="0">
                                <a:srgbClr val="14CD68"/>
                              </a:gs>
                              <a:gs pos="100000">
                                <a:srgbClr val="035C7D"/>
                              </a:gs>
                            </a:gsLst>
                            <a:lin scaled="0"/>
                          </a:gradFill>
                          <a:latin typeface="Cambria" panose="02040503050406030204" charset="0"/>
                          <a:cs typeface="Cambria" panose="02040503050406030204" charset="0"/>
                        </a:rPr>
                        <a:t>Muslim</a:t>
                      </a:r>
                      <a:endParaRPr lang="en-US" sz="2000" b="1">
                        <a:gradFill>
                          <a:gsLst>
                            <a:gs pos="0">
                              <a:srgbClr val="14CD68"/>
                            </a:gs>
                            <a:gs pos="100000">
                              <a:srgbClr val="035C7D"/>
                            </a:gs>
                          </a:gsLst>
                          <a:lin scaled="0"/>
                        </a:gradFill>
                        <a:latin typeface="Cambria" panose="02040503050406030204" charset="0"/>
                        <a:cs typeface="Cambria" panose="02040503050406030204" charset="0"/>
                      </a:endParaRPr>
                    </a:p>
                  </a:txBody>
                  <a:tcPr marL="12700" marR="12700" marT="12700" vert="horz" anchor="b"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pattFill prst="pct30">
                      <a:fgClr>
                        <a:schemeClr val="accent6">
                          <a:lumMod val="20000"/>
                          <a:lumOff val="80000"/>
                        </a:schemeClr>
                      </a:fgClr>
                      <a:bgClr>
                        <a:schemeClr val="bg1"/>
                      </a:bgClr>
                    </a:pattFill>
                  </a:tcPr>
                </a:tc>
                <a:tc>
                  <a:txBody>
                    <a:bodyPr/>
                    <a:p>
                      <a:pPr indent="0" algn="ctr">
                        <a:buNone/>
                      </a:pPr>
                      <a:r>
                        <a:rPr lang="en-US" altLang="zh-CN" sz="2000" b="1">
                          <a:solidFill>
                            <a:schemeClr val="tx1"/>
                          </a:solidFill>
                          <a:latin typeface="Cambria" panose="02040503050406030204" charset="0"/>
                        </a:rPr>
                        <a:t>99%</a:t>
                      </a:r>
                      <a:endParaRPr lang="en-US" sz="2000" b="1">
                        <a:gradFill>
                          <a:gsLst>
                            <a:gs pos="0">
                              <a:srgbClr val="14CD68"/>
                            </a:gs>
                            <a:gs pos="100000">
                              <a:srgbClr val="035C7D"/>
                            </a:gs>
                          </a:gsLst>
                          <a:lin scaled="0"/>
                        </a:gradFill>
                        <a:latin typeface="Cambria" panose="02040503050406030204" charset="0"/>
                        <a:cs typeface="Cambria" panose="02040503050406030204" charset="0"/>
                      </a:endParaRPr>
                    </a:p>
                  </a:txBody>
                  <a:tcPr marL="12700" marR="12700" marT="12700" vert="horz" anchor="b"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pattFill prst="pct30">
                      <a:fgClr>
                        <a:schemeClr val="accent6">
                          <a:lumMod val="20000"/>
                          <a:lumOff val="80000"/>
                        </a:schemeClr>
                      </a:fgClr>
                      <a:bgClr>
                        <a:schemeClr val="bg1"/>
                      </a:bgClr>
                    </a:pattFill>
                  </a:tcPr>
                </a:tc>
              </a:tr>
              <a:tr h="152400">
                <a:tc>
                  <a:txBody>
                    <a:bodyPr/>
                    <a:p>
                      <a:pPr indent="0" algn="ctr">
                        <a:buNone/>
                      </a:pPr>
                      <a:r>
                        <a:rPr lang="en-US" sz="2000" b="1">
                          <a:solidFill>
                            <a:srgbClr val="0070C0"/>
                          </a:solidFill>
                          <a:latin typeface="Cambria" panose="02040503050406030204" charset="0"/>
                          <a:cs typeface="Cambria" panose="02040503050406030204" charset="0"/>
                        </a:rPr>
                        <a:t>Hindu</a:t>
                      </a:r>
                      <a:endParaRPr lang="en-US" sz="2000" b="1">
                        <a:solidFill>
                          <a:srgbClr val="0070C0"/>
                        </a:solidFill>
                        <a:latin typeface="Cambria" panose="02040503050406030204" charset="0"/>
                        <a:cs typeface="Cambria" panose="02040503050406030204" charset="0"/>
                      </a:endParaRPr>
                    </a:p>
                  </a:txBody>
                  <a:tcPr marL="12700" marR="12700" marT="12700" vert="horz" anchor="b"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pattFill prst="pct30">
                      <a:fgClr>
                        <a:schemeClr val="accent6">
                          <a:lumMod val="20000"/>
                          <a:lumOff val="80000"/>
                        </a:schemeClr>
                      </a:fgClr>
                      <a:bgClr>
                        <a:schemeClr val="bg1"/>
                      </a:bgClr>
                    </a:pattFill>
                  </a:tcPr>
                </a:tc>
                <a:tc>
                  <a:txBody>
                    <a:bodyPr/>
                    <a:p>
                      <a:pPr indent="0" algn="ctr">
                        <a:buNone/>
                      </a:pPr>
                      <a:r>
                        <a:rPr lang="en-US" altLang="zh-CN" sz="2000" b="1">
                          <a:solidFill>
                            <a:srgbClr val="0070C0"/>
                          </a:solidFill>
                          <a:latin typeface="Cambria" panose="02040503050406030204" charset="0"/>
                        </a:rPr>
                        <a:t>0.99%</a:t>
                      </a:r>
                      <a:endParaRPr lang="en-US" sz="2000" b="1">
                        <a:solidFill>
                          <a:srgbClr val="0070C0"/>
                        </a:solidFill>
                        <a:latin typeface="Cambria" panose="02040503050406030204" charset="0"/>
                        <a:cs typeface="Cambria" panose="02040503050406030204" charset="0"/>
                      </a:endParaRPr>
                    </a:p>
                  </a:txBody>
                  <a:tcPr marL="12700" marR="12700" marT="12700" vert="horz" anchor="b"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pattFill prst="pct30">
                      <a:fgClr>
                        <a:schemeClr val="accent6">
                          <a:lumMod val="20000"/>
                          <a:lumOff val="80000"/>
                        </a:schemeClr>
                      </a:fgClr>
                      <a:bgClr>
                        <a:schemeClr val="bg1"/>
                      </a:bgClr>
                    </a:pattFill>
                  </a:tcPr>
                </a:tc>
              </a:tr>
              <a:tr h="152400">
                <a:tc>
                  <a:txBody>
                    <a:bodyPr/>
                    <a:p>
                      <a:pPr indent="0" algn="ctr">
                        <a:buNone/>
                      </a:pPr>
                      <a:r>
                        <a:rPr lang="en-US" sz="2000" b="1">
                          <a:gradFill>
                            <a:gsLst>
                              <a:gs pos="0">
                                <a:srgbClr val="E30000"/>
                              </a:gs>
                              <a:gs pos="100000">
                                <a:srgbClr val="760303"/>
                              </a:gs>
                            </a:gsLst>
                            <a:lin scaled="0"/>
                          </a:gradFill>
                          <a:latin typeface="Cambria" panose="02040503050406030204" charset="0"/>
                          <a:cs typeface="Cambria" panose="02040503050406030204" charset="0"/>
                        </a:rPr>
                        <a:t>Christian</a:t>
                      </a:r>
                      <a:endParaRPr lang="en-US" sz="2000" b="1">
                        <a:gradFill>
                          <a:gsLst>
                            <a:gs pos="0">
                              <a:srgbClr val="E30000"/>
                            </a:gs>
                            <a:gs pos="100000">
                              <a:srgbClr val="760303"/>
                            </a:gs>
                          </a:gsLst>
                          <a:lin scaled="0"/>
                        </a:gradFill>
                        <a:latin typeface="Cambria" panose="02040503050406030204" charset="0"/>
                        <a:cs typeface="Cambria" panose="02040503050406030204" charset="0"/>
                      </a:endParaRPr>
                    </a:p>
                  </a:txBody>
                  <a:tcPr marL="12700" marR="12700" marT="12700" vert="horz" anchor="b"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pattFill prst="pct30">
                      <a:fgClr>
                        <a:schemeClr val="accent6">
                          <a:lumMod val="20000"/>
                          <a:lumOff val="80000"/>
                        </a:schemeClr>
                      </a:fgClr>
                      <a:bgClr>
                        <a:schemeClr val="bg1"/>
                      </a:bgClr>
                    </a:pattFill>
                  </a:tcPr>
                </a:tc>
                <a:tc>
                  <a:txBody>
                    <a:bodyPr/>
                    <a:p>
                      <a:pPr indent="0" algn="ctr">
                        <a:buNone/>
                      </a:pPr>
                      <a:r>
                        <a:rPr lang="en-US" altLang="zh-CN" sz="2000" b="1">
                          <a:solidFill>
                            <a:schemeClr val="tx1"/>
                          </a:solidFill>
                          <a:latin typeface="Cambria" panose="02040503050406030204" charset="0"/>
                        </a:rPr>
                        <a:t>0.01%</a:t>
                      </a:r>
                      <a:endParaRPr lang="en-US" sz="2000" b="1">
                        <a:gradFill>
                          <a:gsLst>
                            <a:gs pos="0">
                              <a:srgbClr val="E30000"/>
                            </a:gs>
                            <a:gs pos="100000">
                              <a:srgbClr val="760303"/>
                            </a:gs>
                          </a:gsLst>
                          <a:lin scaled="0"/>
                        </a:gradFill>
                        <a:latin typeface="Cambria" panose="02040503050406030204" charset="0"/>
                        <a:cs typeface="Cambria" panose="02040503050406030204" charset="0"/>
                      </a:endParaRPr>
                    </a:p>
                  </a:txBody>
                  <a:tcPr marL="12700" marR="12700" marT="12700" vert="horz" anchor="b"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pattFill prst="pct30">
                      <a:fgClr>
                        <a:schemeClr val="accent6">
                          <a:lumMod val="20000"/>
                          <a:lumOff val="80000"/>
                        </a:schemeClr>
                      </a:fgClr>
                      <a:bgClr>
                        <a:schemeClr val="bg1"/>
                      </a:bgClr>
                    </a:pattFill>
                  </a:tcPr>
                </a:tc>
              </a:tr>
              <a:tr h="363220">
                <a:tc>
                  <a:txBody>
                    <a:bodyPr/>
                    <a:p>
                      <a:pPr indent="0" algn="ctr">
                        <a:buNone/>
                      </a:pPr>
                      <a:r>
                        <a:rPr lang="en-US" sz="2000" b="1">
                          <a:solidFill>
                            <a:schemeClr val="tx1"/>
                          </a:solidFill>
                          <a:latin typeface="Cambria" panose="02040503050406030204" charset="0"/>
                          <a:cs typeface="Cambria" panose="02040503050406030204" charset="0"/>
                        </a:rPr>
                        <a:t>Total</a:t>
                      </a:r>
                      <a:endParaRPr lang="en-US" sz="2000" b="1">
                        <a:solidFill>
                          <a:schemeClr val="tx1"/>
                        </a:solidFill>
                        <a:latin typeface="Cambria" panose="02040503050406030204" charset="0"/>
                        <a:cs typeface="Cambria" panose="02040503050406030204" charset="0"/>
                      </a:endParaRPr>
                    </a:p>
                  </a:txBody>
                  <a:tcPr marL="12700" marR="12700" marT="12700" vert="horz" anchor="b"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pattFill prst="pct30">
                      <a:fgClr>
                        <a:schemeClr val="accent6">
                          <a:lumMod val="20000"/>
                          <a:lumOff val="80000"/>
                        </a:schemeClr>
                      </a:fgClr>
                      <a:bgClr>
                        <a:schemeClr val="bg1"/>
                      </a:bgClr>
                    </a:pattFill>
                  </a:tcPr>
                </a:tc>
                <a:tc>
                  <a:txBody>
                    <a:bodyPr/>
                    <a:p>
                      <a:pPr indent="0" algn="ctr">
                        <a:buNone/>
                      </a:pPr>
                      <a:r>
                        <a:rPr lang="en-US" altLang="zh-CN" sz="2000" b="1">
                          <a:latin typeface="Cambria" panose="02040503050406030204" charset="0"/>
                        </a:rPr>
                        <a:t>100%</a:t>
                      </a:r>
                      <a:endParaRPr lang="en-US" sz="2000" b="1">
                        <a:solidFill>
                          <a:schemeClr val="tx1"/>
                        </a:solidFill>
                        <a:latin typeface="Cambria" panose="02040503050406030204" charset="0"/>
                        <a:cs typeface="Cambria" panose="02040503050406030204" charset="0"/>
                      </a:endParaRPr>
                    </a:p>
                  </a:txBody>
                  <a:tcPr marL="12700" marR="12700" marT="12700" vert="horz" anchor="b"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pattFill prst="pct30">
                      <a:fgClr>
                        <a:schemeClr val="accent6">
                          <a:lumMod val="20000"/>
                          <a:lumOff val="80000"/>
                        </a:schemeClr>
                      </a:fgClr>
                      <a:bgClr>
                        <a:schemeClr val="bg1"/>
                      </a:bgClr>
                    </a:pattFill>
                  </a:tcPr>
                </a:tc>
              </a:tr>
            </a:tbl>
          </a:graphicData>
        </a:graphic>
      </p:graphicFrame>
      <p:sp>
        <p:nvSpPr>
          <p:cNvPr id="4" name="Text Box 3"/>
          <p:cNvSpPr txBox="1"/>
          <p:nvPr/>
        </p:nvSpPr>
        <p:spPr>
          <a:xfrm>
            <a:off x="609600" y="1005840"/>
            <a:ext cx="10972800" cy="398780"/>
          </a:xfrm>
          <a:prstGeom prst="rect">
            <a:avLst/>
          </a:prstGeom>
          <a:pattFill prst="pct30">
            <a:fgClr>
              <a:schemeClr val="accent6">
                <a:lumMod val="20000"/>
                <a:lumOff val="80000"/>
              </a:schemeClr>
            </a:fgClr>
            <a:bgClr>
              <a:schemeClr val="bg1"/>
            </a:bgClr>
          </a:pattFill>
          <a:ln>
            <a:solidFill>
              <a:srgbClr val="00B050"/>
            </a:solidFill>
          </a:ln>
        </p:spPr>
        <p:txBody>
          <a:bodyPr wrap="square" rtlCol="0" anchor="t">
            <a:spAutoFit/>
          </a:bodyPr>
          <a:p>
            <a:pPr algn="ctr"/>
            <a:r>
              <a:rPr lang="en-US" sz="2000" b="1">
                <a:latin typeface="Cambria" panose="02040503050406030204" charset="0"/>
                <a:cs typeface="Cambria" panose="02040503050406030204" charset="0"/>
              </a:rPr>
              <a:t>Figure 3:  Distribution of the Respondents in different Religion. </a:t>
            </a:r>
            <a:endParaRPr lang="en-US" sz="2000" b="1">
              <a:latin typeface="Cambria" panose="02040503050406030204" charset="0"/>
              <a:cs typeface="Cambria" panose="02040503050406030204" charset="0"/>
            </a:endParaRPr>
          </a:p>
        </p:txBody>
      </p:sp>
      <p:sp>
        <p:nvSpPr>
          <p:cNvPr id="7" name="Title 1"/>
          <p:cNvSpPr txBox="1"/>
          <p:nvPr/>
        </p:nvSpPr>
        <p:spPr>
          <a:xfrm>
            <a:off x="0" y="1524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1"/>
          <p:cNvSpPr txBox="1"/>
          <p:nvPr/>
        </p:nvSpPr>
        <p:spPr>
          <a:xfrm>
            <a:off x="0" y="1524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4" name="Content Placeholder 3"/>
          <p:cNvGraphicFramePr/>
          <p:nvPr>
            <p:ph idx="1"/>
          </p:nvPr>
        </p:nvGraphicFramePr>
        <p:xfrm>
          <a:off x="655320" y="1071245"/>
          <a:ext cx="10972800" cy="4990465"/>
        </p:xfrm>
        <a:graphic>
          <a:graphicData uri="http://schemas.openxmlformats.org/drawingml/2006/chart">
            <c:chart xmlns:c="http://schemas.openxmlformats.org/drawingml/2006/chart" xmlns:r="http://schemas.openxmlformats.org/officeDocument/2006/relationships" r:id="rId1"/>
          </a:graphicData>
        </a:graphic>
      </p:graphicFrame>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1"/>
          <p:cNvSpPr txBox="1"/>
          <p:nvPr/>
        </p:nvSpPr>
        <p:spPr>
          <a:xfrm>
            <a:off x="0" y="1524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4" name="Content Placeholder 3"/>
          <p:cNvGraphicFramePr/>
          <p:nvPr>
            <p:ph idx="1"/>
          </p:nvPr>
        </p:nvGraphicFramePr>
        <p:xfrm>
          <a:off x="822325" y="1076960"/>
          <a:ext cx="10547350" cy="4868545"/>
        </p:xfrm>
        <a:graphic>
          <a:graphicData uri="http://schemas.openxmlformats.org/drawingml/2006/chart">
            <c:chart xmlns:c="http://schemas.openxmlformats.org/drawingml/2006/chart" xmlns:r="http://schemas.openxmlformats.org/officeDocument/2006/relationships" r:id="rId1"/>
          </a:graphicData>
        </a:graphic>
      </p:graphicFrame>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609600" y="1161415"/>
          <a:ext cx="10972800" cy="4596130"/>
        </p:xfrm>
        <a:graphic>
          <a:graphicData uri="http://schemas.openxmlformats.org/drawingml/2006/chart">
            <c:chart xmlns:c="http://schemas.openxmlformats.org/drawingml/2006/chart" xmlns:r="http://schemas.openxmlformats.org/officeDocument/2006/relationships" r:id="rId1"/>
          </a:graphicData>
        </a:graphic>
      </p:graphicFrame>
      <p:sp>
        <p:nvSpPr>
          <p:cNvPr id="7" name="Title 1"/>
          <p:cNvSpPr txBox="1"/>
          <p:nvPr/>
        </p:nvSpPr>
        <p:spPr>
          <a:xfrm>
            <a:off x="0" y="1524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624205" y="1106805"/>
          <a:ext cx="10988675" cy="4731385"/>
        </p:xfrm>
        <a:graphic>
          <a:graphicData uri="http://schemas.openxmlformats.org/drawingml/2006/table">
            <a:tbl>
              <a:tblPr firstRow="1" bandRow="1">
                <a:tableStyleId>{5940675A-B579-460E-94D1-54222C63F5DA}</a:tableStyleId>
              </a:tblPr>
              <a:tblGrid>
                <a:gridCol w="3928745"/>
                <a:gridCol w="3538220"/>
                <a:gridCol w="1845310"/>
                <a:gridCol w="1676400"/>
              </a:tblGrid>
              <a:tr h="631825">
                <a:tc gridSpan="4">
                  <a:txBody>
                    <a:bodyPr/>
                    <a:p>
                      <a:pPr indent="0" algn="ctr">
                        <a:buNone/>
                      </a:pPr>
                      <a:r>
                        <a:rPr lang="en-US" sz="1800" b="1">
                          <a:latin typeface="Arial Narrow" panose="020B0606020202030204" charset="0"/>
                          <a:cs typeface="Arial Narrow" panose="020B0606020202030204" charset="0"/>
                        </a:rPr>
                        <a:t>Table 3: Distribution of the Respondents by No. Of Family Members.</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pattFill prst="pct10">
                      <a:fgClr>
                        <a:schemeClr val="accent6">
                          <a:lumMod val="20000"/>
                          <a:lumOff val="80000"/>
                        </a:schemeClr>
                      </a:fgClr>
                      <a:bgClr>
                        <a:schemeClr val="bg1"/>
                      </a:bgClr>
                    </a:patt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74320">
                <a:tc gridSpan="4">
                  <a:txBody>
                    <a:bodyPr/>
                    <a:p>
                      <a:pPr indent="0" algn="ctr">
                        <a:buNone/>
                      </a:pPr>
                      <a:r>
                        <a:rPr lang="en-US" sz="1800" b="1">
                          <a:latin typeface="Arial Narrow" panose="020B0606020202030204" charset="0"/>
                          <a:cs typeface="Arial Narrow" panose="020B0606020202030204" charset="0"/>
                        </a:rPr>
                        <a:t> </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blip>
                      <a:tile tx="0" ty="0" sx="100000" sy="100000" flip="none" algn="tl"/>
                    </a:blip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22605">
                <a:tc rowSpan="6">
                  <a:txBody>
                    <a:bodyPr/>
                    <a:p>
                      <a:pPr indent="0" algn="ctr">
                        <a:buNone/>
                      </a:pPr>
                      <a:r>
                        <a:rPr lang="en-US" sz="1800" b="1">
                          <a:latin typeface="Arial Narrow" panose="020B0606020202030204" charset="0"/>
                          <a:cs typeface="Arial Narrow" panose="020B0606020202030204" charset="0"/>
                        </a:rPr>
                        <a:t>No. Of Family Members</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fontAlgn="auto">
                        <a:spcBef>
                          <a:spcPts val="600"/>
                        </a:spcBef>
                        <a:spcAft>
                          <a:spcPts val="600"/>
                        </a:spcAft>
                        <a:buNone/>
                      </a:pPr>
                      <a:r>
                        <a:rPr lang="en-US" sz="1800" b="1">
                          <a:latin typeface="Arial Narrow" panose="020B0606020202030204" charset="0"/>
                          <a:cs typeface="Arial Narrow" panose="020B0606020202030204" charset="0"/>
                        </a:rPr>
                        <a:t>Options</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fontAlgn="auto">
                        <a:spcBef>
                          <a:spcPts val="600"/>
                        </a:spcBef>
                        <a:spcAft>
                          <a:spcPts val="600"/>
                        </a:spcAft>
                        <a:buNone/>
                      </a:pPr>
                      <a:r>
                        <a:rPr lang="en-US" sz="1800" b="1">
                          <a:latin typeface="Arial Narrow" panose="020B0606020202030204" charset="0"/>
                          <a:cs typeface="Arial Narrow" panose="020B0606020202030204" charset="0"/>
                        </a:rPr>
                        <a:t>Frequency</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fontAlgn="auto">
                        <a:spcBef>
                          <a:spcPts val="600"/>
                        </a:spcBef>
                        <a:spcAft>
                          <a:spcPts val="600"/>
                        </a:spcAft>
                        <a:buNone/>
                      </a:pPr>
                      <a:r>
                        <a:rPr lang="en-US" sz="1800" b="1">
                          <a:latin typeface="Arial Narrow" panose="020B0606020202030204" charset="0"/>
                          <a:cs typeface="Arial Narrow" panose="020B0606020202030204" charset="0"/>
                        </a:rPr>
                        <a:t>Percentage</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r>
              <a:tr h="5670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fontAlgn="auto">
                        <a:spcBef>
                          <a:spcPts val="600"/>
                        </a:spcBef>
                        <a:spcAft>
                          <a:spcPts val="600"/>
                        </a:spcAft>
                        <a:buNone/>
                      </a:pPr>
                      <a:r>
                        <a:rPr lang="en-US" sz="1800" b="0">
                          <a:solidFill>
                            <a:srgbClr val="000000"/>
                          </a:solidFill>
                          <a:latin typeface="Arial Narrow" panose="020B0606020202030204" charset="0"/>
                          <a:cs typeface="Arial Narrow" panose="020B0606020202030204" charset="0"/>
                        </a:rPr>
                        <a:t>Only 1 Member</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a:buNone/>
                      </a:pPr>
                      <a:r>
                        <a:rPr lang="en-US" b="0">
                          <a:solidFill>
                            <a:srgbClr val="000000"/>
                          </a:solidFill>
                          <a:latin typeface="Arial Narrow" panose="020B0606020202030204" charset="0"/>
                          <a:cs typeface="Arial Narrow" panose="020B0606020202030204" charset="0"/>
                        </a:rPr>
                        <a:t>21</a:t>
                      </a:r>
                      <a:endParaRPr lang="en-US" b="0">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fontAlgn="auto">
                        <a:spcBef>
                          <a:spcPts val="600"/>
                        </a:spcBef>
                        <a:spcAft>
                          <a:spcPts val="600"/>
                        </a:spcAft>
                        <a:buNone/>
                      </a:pPr>
                      <a:r>
                        <a:rPr lang="en-US" sz="1800" b="0">
                          <a:solidFill>
                            <a:srgbClr val="000000"/>
                          </a:solidFill>
                          <a:latin typeface="Arial Narrow" panose="020B0606020202030204" charset="0"/>
                          <a:cs typeface="Arial Narrow" panose="020B0606020202030204" charset="0"/>
                        </a:rPr>
                        <a:t>1%</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r>
              <a:tr h="5657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fontAlgn="auto">
                        <a:spcBef>
                          <a:spcPts val="600"/>
                        </a:spcBef>
                        <a:spcAft>
                          <a:spcPts val="600"/>
                        </a:spcAft>
                        <a:buNone/>
                      </a:pPr>
                      <a:r>
                        <a:rPr lang="en-US" sz="1800" b="0">
                          <a:solidFill>
                            <a:srgbClr val="000000"/>
                          </a:solidFill>
                          <a:latin typeface="Arial Narrow" panose="020B0606020202030204" charset="0"/>
                          <a:cs typeface="Arial Narrow" panose="020B0606020202030204" charset="0"/>
                        </a:rPr>
                        <a:t>2 - 3 Member</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a:buNone/>
                      </a:pPr>
                      <a:r>
                        <a:rPr lang="en-US" b="0">
                          <a:solidFill>
                            <a:srgbClr val="000000"/>
                          </a:solidFill>
                          <a:latin typeface="Arial Narrow" panose="020B0606020202030204" charset="0"/>
                          <a:cs typeface="Arial Narrow" panose="020B0606020202030204" charset="0"/>
                        </a:rPr>
                        <a:t>451</a:t>
                      </a:r>
                      <a:endParaRPr lang="en-US" b="0">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fontAlgn="auto">
                        <a:spcBef>
                          <a:spcPts val="600"/>
                        </a:spcBef>
                        <a:spcAft>
                          <a:spcPts val="600"/>
                        </a:spcAft>
                        <a:buNone/>
                      </a:pPr>
                      <a:r>
                        <a:rPr lang="en-US" sz="1800" b="0">
                          <a:solidFill>
                            <a:srgbClr val="000000"/>
                          </a:solidFill>
                          <a:latin typeface="Arial Narrow" panose="020B0606020202030204" charset="0"/>
                          <a:cs typeface="Arial Narrow" panose="020B0606020202030204" charset="0"/>
                        </a:rPr>
                        <a:t>16%</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r>
              <a:tr h="5664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fontAlgn="auto">
                        <a:spcBef>
                          <a:spcPts val="600"/>
                        </a:spcBef>
                        <a:spcAft>
                          <a:spcPts val="600"/>
                        </a:spcAft>
                        <a:buNone/>
                      </a:pPr>
                      <a:r>
                        <a:rPr lang="en-US" sz="1800" b="1">
                          <a:solidFill>
                            <a:schemeClr val="accent5">
                              <a:lumMod val="50000"/>
                            </a:schemeClr>
                          </a:solidFill>
                          <a:latin typeface="Arial Narrow" panose="020B0606020202030204" charset="0"/>
                          <a:cs typeface="Arial Narrow" panose="020B0606020202030204" charset="0"/>
                        </a:rPr>
                        <a:t>4 - 6 Member</a:t>
                      </a:r>
                      <a:endParaRPr lang="en-US" sz="1800" b="1">
                        <a:solidFill>
                          <a:schemeClr val="accent5">
                            <a:lumMod val="50000"/>
                          </a:schemeClr>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a:buNone/>
                      </a:pPr>
                      <a:r>
                        <a:rPr lang="en-US" b="1">
                          <a:solidFill>
                            <a:schemeClr val="accent5">
                              <a:lumMod val="50000"/>
                            </a:schemeClr>
                          </a:solidFill>
                          <a:latin typeface="Arial Narrow" panose="020B0606020202030204" charset="0"/>
                          <a:cs typeface="Arial Narrow" panose="020B0606020202030204" charset="0"/>
                        </a:rPr>
                        <a:t>1675</a:t>
                      </a:r>
                      <a:endParaRPr lang="en-US"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fontAlgn="auto">
                        <a:spcBef>
                          <a:spcPts val="600"/>
                        </a:spcBef>
                        <a:spcAft>
                          <a:spcPts val="600"/>
                        </a:spcAft>
                        <a:buNone/>
                      </a:pPr>
                      <a:r>
                        <a:rPr lang="en-US" sz="1800" b="1">
                          <a:solidFill>
                            <a:schemeClr val="accent5">
                              <a:lumMod val="50000"/>
                            </a:schemeClr>
                          </a:solidFill>
                          <a:latin typeface="Arial Narrow" panose="020B0606020202030204" charset="0"/>
                          <a:cs typeface="Arial Narrow" panose="020B0606020202030204" charset="0"/>
                        </a:rPr>
                        <a:t>53%</a:t>
                      </a:r>
                      <a:endParaRPr lang="en-US" sz="1800" b="1">
                        <a:solidFill>
                          <a:schemeClr val="accent5">
                            <a:lumMod val="50000"/>
                          </a:schemeClr>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r>
              <a:tr h="5657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fontAlgn="auto">
                        <a:spcBef>
                          <a:spcPts val="600"/>
                        </a:spcBef>
                        <a:spcAft>
                          <a:spcPts val="600"/>
                        </a:spcAft>
                        <a:buNone/>
                      </a:pPr>
                      <a:r>
                        <a:rPr lang="en-US" sz="1800" b="0">
                          <a:solidFill>
                            <a:srgbClr val="000000"/>
                          </a:solidFill>
                          <a:latin typeface="Arial Narrow" panose="020B0606020202030204" charset="0"/>
                          <a:cs typeface="Arial Narrow" panose="020B0606020202030204" charset="0"/>
                        </a:rPr>
                        <a:t>7 - 8 Member</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a:buNone/>
                      </a:pPr>
                      <a:r>
                        <a:rPr lang="en-US" b="0">
                          <a:solidFill>
                            <a:srgbClr val="000000"/>
                          </a:solidFill>
                          <a:latin typeface="Arial Narrow" panose="020B0606020202030204" charset="0"/>
                          <a:cs typeface="Arial Narrow" panose="020B0606020202030204" charset="0"/>
                        </a:rPr>
                        <a:t>678</a:t>
                      </a:r>
                      <a:endParaRPr lang="en-US" b="0">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fontAlgn="auto">
                        <a:spcBef>
                          <a:spcPts val="600"/>
                        </a:spcBef>
                        <a:spcAft>
                          <a:spcPts val="600"/>
                        </a:spcAft>
                        <a:buNone/>
                      </a:pPr>
                      <a:r>
                        <a:rPr lang="en-US" sz="1800" b="0">
                          <a:solidFill>
                            <a:srgbClr val="000000"/>
                          </a:solidFill>
                          <a:latin typeface="Arial Narrow" panose="020B0606020202030204" charset="0"/>
                          <a:cs typeface="Arial Narrow" panose="020B0606020202030204" charset="0"/>
                        </a:rPr>
                        <a:t>23%</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r>
              <a:tr h="5670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fontAlgn="auto">
                        <a:spcBef>
                          <a:spcPts val="600"/>
                        </a:spcBef>
                        <a:spcAft>
                          <a:spcPts val="600"/>
                        </a:spcAft>
                        <a:buNone/>
                      </a:pPr>
                      <a:r>
                        <a:rPr lang="en-US" sz="1800" b="0">
                          <a:solidFill>
                            <a:srgbClr val="000000"/>
                          </a:solidFill>
                          <a:latin typeface="Arial Narrow" panose="020B0606020202030204" charset="0"/>
                          <a:cs typeface="Arial Narrow" panose="020B0606020202030204" charset="0"/>
                        </a:rPr>
                        <a:t>9 - &gt; 9 Member</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a:buNone/>
                      </a:pPr>
                      <a:r>
                        <a:rPr lang="en-US" b="0">
                          <a:solidFill>
                            <a:srgbClr val="000000"/>
                          </a:solidFill>
                          <a:latin typeface="Arial Narrow" panose="020B0606020202030204" charset="0"/>
                          <a:cs typeface="Arial Narrow" panose="020B0606020202030204" charset="0"/>
                        </a:rPr>
                        <a:t>235</a:t>
                      </a:r>
                      <a:endParaRPr lang="en-US" b="0">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c>
                  <a:txBody>
                    <a:bodyPr/>
                    <a:p>
                      <a:pPr indent="0" algn="ctr" fontAlgn="auto">
                        <a:spcBef>
                          <a:spcPts val="600"/>
                        </a:spcBef>
                        <a:spcAft>
                          <a:spcPts val="600"/>
                        </a:spcAft>
                        <a:buNone/>
                      </a:pPr>
                      <a:r>
                        <a:rPr lang="en-US" sz="1800" b="0">
                          <a:solidFill>
                            <a:srgbClr val="000000"/>
                          </a:solidFill>
                          <a:latin typeface="Arial Narrow" panose="020B0606020202030204" charset="0"/>
                          <a:cs typeface="Arial Narrow" panose="020B0606020202030204" charset="0"/>
                        </a:rPr>
                        <a:t>7%</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33000"/>
                        <a:alphaModFix amt="33000"/>
                        <a:alphaModFix amt="33000"/>
                        <a:alphaModFix amt="33000"/>
                      </a:blip>
                      <a:tile tx="0" ty="0" sx="100000" sy="100000" flip="none" algn="tl"/>
                    </a:blipFill>
                  </a:tcPr>
                </a:tc>
              </a:tr>
              <a:tr h="470535">
                <a:tc gridSpan="2">
                  <a:txBody>
                    <a:bodyPr/>
                    <a:p>
                      <a:pPr indent="0" algn="ctr">
                        <a:buNone/>
                      </a:pPr>
                      <a:r>
                        <a:rPr lang="en-US" sz="1800" b="1">
                          <a:latin typeface="Arial Narrow" panose="020B0606020202030204" charset="0"/>
                          <a:cs typeface="Arial Narrow" panose="020B0606020202030204" charset="0"/>
                        </a:rPr>
                        <a:t>Total</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blip>
                      <a:tile tx="0" ty="0" sx="100000" sy="100000" flip="none" algn="tl"/>
                    </a:blip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800" b="1">
                          <a:solidFill>
                            <a:srgbClr val="000000"/>
                          </a:solidFill>
                          <a:latin typeface="Arial Narrow" panose="020B0606020202030204" charset="0"/>
                          <a:cs typeface="Arial Narrow" panose="020B0606020202030204" charset="0"/>
                        </a:rPr>
                        <a:t>3060</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blip>
                      <a:tile tx="0" ty="0" sx="100000" sy="100000" flip="none" algn="tl"/>
                    </a:blipFill>
                  </a:tcPr>
                </a:tc>
                <a:tc>
                  <a:txBody>
                    <a:bodyPr/>
                    <a:p>
                      <a:pPr indent="0" algn="ctr">
                        <a:buNone/>
                      </a:pPr>
                      <a:r>
                        <a:rPr lang="en-US" sz="1800" b="1">
                          <a:latin typeface="Arial Narrow" panose="020B0606020202030204" charset="0"/>
                          <a:cs typeface="Arial Narrow" panose="020B0606020202030204" charset="0"/>
                        </a:rPr>
                        <a:t>100%</a:t>
                      </a:r>
                      <a:endParaRPr lang="en-US" sz="1800" b="1">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alphaModFix amt="33000"/>
                      </a:blip>
                      <a:tile tx="0" ty="0" sx="100000" sy="100000" flip="none" algn="tl"/>
                    </a:blipFill>
                  </a:tcPr>
                </a:tc>
              </a:tr>
            </a:tbl>
          </a:graphicData>
        </a:graphic>
      </p:graphicFrame>
      <p:sp>
        <p:nvSpPr>
          <p:cNvPr id="7" name="Title 1"/>
          <p:cNvSpPr txBox="1"/>
          <p:nvPr/>
        </p:nvSpPr>
        <p:spPr>
          <a:xfrm>
            <a:off x="0" y="1524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Content Placeholder 6"/>
          <p:cNvGraphicFramePr/>
          <p:nvPr>
            <p:ph idx="1"/>
          </p:nvPr>
        </p:nvGraphicFramePr>
        <p:xfrm>
          <a:off x="609600" y="1189990"/>
          <a:ext cx="10972800" cy="4621530"/>
        </p:xfrm>
        <a:graphic>
          <a:graphicData uri="http://schemas.openxmlformats.org/drawingml/2006/table">
            <a:tbl>
              <a:tblPr firstRow="1" bandRow="1">
                <a:tableStyleId>{5940675A-B579-460E-94D1-54222C63F5DA}</a:tableStyleId>
              </a:tblPr>
              <a:tblGrid>
                <a:gridCol w="3574415"/>
                <a:gridCol w="3902710"/>
                <a:gridCol w="1736090"/>
                <a:gridCol w="1759585"/>
              </a:tblGrid>
              <a:tr h="946150">
                <a:tc gridSpan="4">
                  <a:txBody>
                    <a:bodyPr/>
                    <a:p>
                      <a:pPr indent="0" algn="ctr">
                        <a:buNone/>
                      </a:pPr>
                      <a:r>
                        <a:rPr lang="en-US" sz="1800" b="1">
                          <a:solidFill>
                            <a:srgbClr val="000000"/>
                          </a:solidFill>
                          <a:latin typeface="Arial Narrow" panose="020B0606020202030204" charset="0"/>
                          <a:cs typeface="Arial Narrow" panose="020B0606020202030204" charset="0"/>
                        </a:rPr>
                        <a:t>Table 4: Distribution of the Respondents by Camp of settlement.</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pattFill prst="pct5">
                      <a:fgClr>
                        <a:schemeClr val="accent1"/>
                      </a:fgClr>
                      <a:bgClr>
                        <a:schemeClr val="bg1"/>
                      </a:bgClr>
                    </a:patt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78485">
                <a:tc gridSpan="4">
                  <a:txBody>
                    <a:bodyPr/>
                    <a:p>
                      <a:pPr indent="0" algn="r">
                        <a:buNone/>
                      </a:pPr>
                      <a:r>
                        <a:rPr lang="en-US" sz="1800" b="0">
                          <a:solidFill>
                            <a:srgbClr val="000000"/>
                          </a:solidFill>
                          <a:latin typeface="Arial Narrow" panose="020B0606020202030204" charset="0"/>
                          <a:cs typeface="Arial Narrow" panose="020B0606020202030204" charset="0"/>
                        </a:rPr>
                        <a:t> </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pattFill prst="pct30">
                      <a:fgClr>
                        <a:schemeClr val="accent1"/>
                      </a:fgClr>
                      <a:bgClr>
                        <a:schemeClr val="bg1"/>
                      </a:bgClr>
                    </a:patt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96595">
                <a:tc>
                  <a:txBody>
                    <a:bodyPr/>
                    <a:p>
                      <a:pPr indent="0" algn="r">
                        <a:buNone/>
                      </a:pPr>
                      <a:r>
                        <a:rPr lang="en-US" sz="1800" b="0">
                          <a:solidFill>
                            <a:srgbClr val="000000"/>
                          </a:solidFill>
                          <a:latin typeface="Arial Narrow" panose="020B0606020202030204" charset="0"/>
                          <a:cs typeface="Arial Narrow" panose="020B0606020202030204" charset="0"/>
                        </a:rPr>
                        <a:t> </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Camp Name</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Frequency</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Percentage</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r>
              <a:tr h="578485">
                <a:tc rowSpan="3">
                  <a:txBody>
                    <a:bodyPr/>
                    <a:p>
                      <a:pPr indent="0" algn="ctr">
                        <a:buNone/>
                      </a:pPr>
                      <a:r>
                        <a:rPr lang="en-US" sz="1800" b="1">
                          <a:solidFill>
                            <a:srgbClr val="000000"/>
                          </a:solidFill>
                          <a:latin typeface="Arial Narrow" panose="020B0606020202030204" charset="0"/>
                          <a:cs typeface="Arial Narrow" panose="020B0606020202030204" charset="0"/>
                        </a:rPr>
                        <a:t>Camp of Living </a:t>
                      </a:r>
                      <a:r>
                        <a:rPr lang="en-US" sz="1800" b="0">
                          <a:solidFill>
                            <a:srgbClr val="000000"/>
                          </a:solidFill>
                          <a:latin typeface="Arial Narrow" panose="020B0606020202030204" charset="0"/>
                          <a:cs typeface="Arial Narrow" panose="020B0606020202030204" charset="0"/>
                        </a:rPr>
                        <a:t> </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lToBr>
                      <a:noFill/>
                    </a:lnTlToBr>
                    <a:lnBlToTr>
                      <a:noFill/>
                    </a:lnBlToTr>
                    <a:blipFill>
                      <a:blip r:embed="rId1">
                        <a:alphaModFix amt="29000"/>
                      </a:blip>
                      <a:tile tx="0" ty="0" sx="100000" sy="100000" flip="none" algn="tl"/>
                    </a:blipFill>
                  </a:tcPr>
                </a:tc>
                <a:tc>
                  <a:txBody>
                    <a:bodyPr/>
                    <a:p>
                      <a:pPr indent="0" algn="ctr" fontAlgn="auto">
                        <a:buNone/>
                      </a:pPr>
                      <a:r>
                        <a:rPr lang="en-US" sz="1800" b="0">
                          <a:solidFill>
                            <a:srgbClr val="000000"/>
                          </a:solidFill>
                          <a:latin typeface="Arial Narrow" panose="020B0606020202030204" charset="0"/>
                          <a:cs typeface="Arial Narrow" panose="020B0606020202030204" charset="0"/>
                        </a:rPr>
                        <a:t>Camp 9</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983</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32%</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r>
              <a:tr h="5778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fontAlgn="auto">
                        <a:buNone/>
                      </a:pPr>
                      <a:r>
                        <a:rPr lang="en-US" sz="1800" b="0">
                          <a:solidFill>
                            <a:srgbClr val="000000"/>
                          </a:solidFill>
                          <a:latin typeface="Arial Narrow" panose="020B0606020202030204" charset="0"/>
                          <a:cs typeface="Arial Narrow" panose="020B0606020202030204" charset="0"/>
                        </a:rPr>
                        <a:t>Camp 10</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753</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c>
                  <a:txBody>
                    <a:bodyPr/>
                    <a:p>
                      <a:pPr indent="0" algn="ctr">
                        <a:buNone/>
                      </a:pPr>
                      <a:r>
                        <a:rPr lang="en-US" sz="1800" b="0">
                          <a:solidFill>
                            <a:srgbClr val="000000"/>
                          </a:solidFill>
                          <a:latin typeface="Arial Narrow" panose="020B0606020202030204" charset="0"/>
                          <a:cs typeface="Arial Narrow" panose="020B0606020202030204" charset="0"/>
                        </a:rPr>
                        <a:t>25%</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r>
              <a:tr h="563880">
                <a:tc vMerge="1">
                  <a:tcPr/>
                </a:tc>
                <a:tc>
                  <a:txBody>
                    <a:bodyPr/>
                    <a:p>
                      <a:pPr indent="0" algn="ctr" fontAlgn="auto">
                        <a:buNone/>
                      </a:pPr>
                      <a:r>
                        <a:rPr lang="en-US" sz="1800" b="1">
                          <a:solidFill>
                            <a:schemeClr val="accent5">
                              <a:lumMod val="50000"/>
                            </a:schemeClr>
                          </a:solidFill>
                          <a:latin typeface="Arial Narrow" panose="020B0606020202030204" charset="0"/>
                          <a:ea typeface="Cambria" panose="02040503050406030204" charset="0"/>
                          <a:cs typeface="Arial Narrow" panose="020B0606020202030204" charset="0"/>
                        </a:rPr>
                        <a:t>Kutupalang Camp</a:t>
                      </a:r>
                      <a:endParaRPr lang="en-US" sz="1800" b="1">
                        <a:solidFill>
                          <a:schemeClr val="accent5">
                            <a:lumMod val="50000"/>
                          </a:schemeClr>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1324</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43%</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1">
                        <a:alphaModFix amt="29000"/>
                      </a:blip>
                      <a:tile tx="0" ty="0" sx="100000" sy="100000" flip="none" algn="tl"/>
                    </a:blipFill>
                  </a:tcPr>
                </a:tc>
              </a:tr>
              <a:tr h="680085">
                <a:tc gridSpan="2">
                  <a:txBody>
                    <a:bodyPr/>
                    <a:p>
                      <a:pPr indent="0" algn="ctr" fontAlgn="auto">
                        <a:buNone/>
                      </a:pPr>
                      <a:r>
                        <a:rPr lang="en-US" sz="1800" b="1">
                          <a:solidFill>
                            <a:srgbClr val="000000"/>
                          </a:solidFill>
                          <a:latin typeface="Arial Narrow" panose="020B0606020202030204" charset="0"/>
                          <a:cs typeface="Arial Narrow" panose="020B0606020202030204" charset="0"/>
                        </a:rPr>
                        <a:t>Total</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29000"/>
                        <a:alphaModFix amt="29000"/>
                        <a:alphaModFix amt="29000"/>
                        <a:alphaModFix amt="13000"/>
                      </a:blip>
                      <a:tile tx="0" ty="0" sx="100000" sy="100000" flip="none" algn="tl"/>
                    </a:blip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800" b="1">
                          <a:solidFill>
                            <a:srgbClr val="000000"/>
                          </a:solidFill>
                          <a:latin typeface="Arial Narrow" panose="020B0606020202030204" charset="0"/>
                          <a:cs typeface="Arial Narrow" panose="020B0606020202030204" charset="0"/>
                        </a:rPr>
                        <a:t>3060</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29000"/>
                        <a:alphaModFix amt="29000"/>
                        <a:alphaModFix amt="29000"/>
                        <a:alphaModFix amt="13000"/>
                      </a:blip>
                      <a:tile tx="0" ty="0" sx="100000" sy="100000" flip="none" algn="tl"/>
                    </a:blipFill>
                  </a:tcPr>
                </a:tc>
                <a:tc>
                  <a:txBody>
                    <a:bodyPr/>
                    <a:p>
                      <a:pPr indent="0" algn="ctr">
                        <a:buNone/>
                      </a:pPr>
                      <a:r>
                        <a:rPr lang="en-US" sz="1800" b="1">
                          <a:solidFill>
                            <a:srgbClr val="000000"/>
                          </a:solidFill>
                          <a:latin typeface="Arial Narrow" panose="020B0606020202030204" charset="0"/>
                          <a:cs typeface="Arial Narrow" panose="020B0606020202030204" charset="0"/>
                        </a:rPr>
                        <a:t>100%</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blipFill>
                      <a:blip r:embed="rId2">
                        <a:alphaModFix amt="29000"/>
                        <a:alphaModFix amt="29000"/>
                        <a:alphaModFix amt="29000"/>
                        <a:alphaModFix amt="13000"/>
                      </a:blip>
                      <a:tile tx="0" ty="0" sx="100000" sy="100000" flip="none" algn="tl"/>
                    </a:blipFill>
                  </a:tcPr>
                </a:tc>
              </a:tr>
            </a:tbl>
          </a:graphicData>
        </a:graphic>
      </p:graphicFrame>
      <p:sp>
        <p:nvSpPr>
          <p:cNvPr id="4" name="Title 1"/>
          <p:cNvSpPr txBox="1"/>
          <p:nvPr/>
        </p:nvSpPr>
        <p:spPr>
          <a:xfrm>
            <a:off x="0" y="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54090" y="3597910"/>
          <a:ext cx="5862320" cy="2847340"/>
        </p:xfrm>
        <a:graphic>
          <a:graphicData uri="http://schemas.openxmlformats.org/drawingml/2006/table">
            <a:tbl>
              <a:tblPr firstRow="1" firstCol="1" bandRow="1"/>
              <a:tblGrid>
                <a:gridCol w="3485515"/>
                <a:gridCol w="1607185"/>
                <a:gridCol w="769620"/>
              </a:tblGrid>
              <a:tr h="425450">
                <a:tc>
                  <a:txBody>
                    <a:bodyPr/>
                    <a:lstStyle/>
                    <a:p>
                      <a:pPr marL="0" marR="0" algn="ctr" fontAlgn="ctr">
                        <a:spcBef>
                          <a:spcPts val="0"/>
                        </a:spcBef>
                        <a:spcAft>
                          <a:spcPts val="0"/>
                        </a:spcAft>
                      </a:pPr>
                      <a:r>
                        <a:rPr lang="en-US" sz="1600" b="1">
                          <a:solidFill>
                            <a:schemeClr val="tx1"/>
                          </a:solidFill>
                          <a:effectLst/>
                          <a:latin typeface="Arial Narrow" panose="020B0606020202030204" charset="0"/>
                          <a:ea typeface="SimSun" panose="02010600030101010101" pitchFamily="2" charset="-122"/>
                          <a:cs typeface="Arial Narrow" panose="020B0606020202030204" charset="0"/>
                        </a:rPr>
                        <a:t>Examples of Non-Communicable Diseases</a:t>
                      </a:r>
                      <a:endParaRPr lang="en-US" sz="16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marL="0" marR="0" algn="ctr" fontAlgn="ctr">
                        <a:spcBef>
                          <a:spcPts val="0"/>
                        </a:spcBef>
                        <a:spcAft>
                          <a:spcPts val="0"/>
                        </a:spcAft>
                      </a:pPr>
                      <a:r>
                        <a:rPr lang="en-US" sz="1600" b="1">
                          <a:solidFill>
                            <a:schemeClr val="tx1"/>
                          </a:solidFill>
                          <a:effectLst/>
                          <a:latin typeface="Arial Narrow" panose="020B0606020202030204" charset="0"/>
                          <a:ea typeface="SimSun" panose="02010600030101010101" pitchFamily="2" charset="-122"/>
                          <a:cs typeface="Arial Narrow" panose="020B0606020202030204" charset="0"/>
                        </a:rPr>
                        <a:t>N= 510</a:t>
                      </a:r>
                      <a:endParaRPr lang="en-US" sz="16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cPr/>
                </a:tc>
              </a:tr>
              <a:tr h="260350">
                <a:tc gridSpan="3">
                  <a:txBody>
                    <a:bodyPr/>
                    <a:lstStyle/>
                    <a:p>
                      <a:pPr marL="0" marR="0" algn="ctr" fontAlgn="ctr">
                        <a:spcBef>
                          <a:spcPts val="0"/>
                        </a:spcBef>
                        <a:spcAft>
                          <a:spcPts val="0"/>
                        </a:spcAft>
                      </a:pPr>
                      <a:r>
                        <a:rPr lang="en-US" sz="1600">
                          <a:solidFill>
                            <a:schemeClr val="tx1"/>
                          </a:solidFill>
                          <a:effectLst/>
                          <a:latin typeface="Arial Narrow" panose="020B0606020202030204" charset="0"/>
                          <a:ea typeface="SimSun" panose="02010600030101010101" pitchFamily="2" charset="-122"/>
                          <a:cs typeface="Arial Narrow" panose="020B0606020202030204" charset="0"/>
                        </a:rPr>
                        <a:t> </a:t>
                      </a:r>
                      <a:endParaRPr lang="en-US" sz="16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hMerge="1">
                  <a:tcPr/>
                </a:tc>
              </a:tr>
              <a:tr h="321945">
                <a:tc>
                  <a:txBody>
                    <a:bodyPr/>
                    <a:lstStyle/>
                    <a:p>
                      <a:pPr marL="0" marR="0" algn="ctr" fontAlgn="ctr">
                        <a:spcBef>
                          <a:spcPts val="0"/>
                        </a:spcBef>
                        <a:spcAft>
                          <a:spcPts val="0"/>
                        </a:spcAft>
                      </a:pPr>
                      <a:r>
                        <a:rPr lang="en-US" sz="1600" b="1" kern="100">
                          <a:solidFill>
                            <a:schemeClr val="tx1"/>
                          </a:solidFill>
                          <a:effectLst/>
                          <a:latin typeface="Arial Narrow" panose="020B0606020202030204" charset="0"/>
                          <a:ea typeface="SimSun" panose="02010600030101010101" pitchFamily="2" charset="-122"/>
                          <a:cs typeface="Arial Narrow" panose="020B0606020202030204" charset="0"/>
                        </a:rPr>
                        <a:t>Diseases</a:t>
                      </a:r>
                      <a:endParaRPr lang="en-US" sz="1600" b="1"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fontAlgn="ctr">
                        <a:spcBef>
                          <a:spcPts val="0"/>
                        </a:spcBef>
                        <a:spcAft>
                          <a:spcPts val="0"/>
                        </a:spcAft>
                      </a:pPr>
                      <a:r>
                        <a:rPr lang="en-US" sz="16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6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fontAlgn="ctr">
                        <a:spcBef>
                          <a:spcPts val="0"/>
                        </a:spcBef>
                        <a:spcAft>
                          <a:spcPts val="0"/>
                        </a:spcAft>
                      </a:pPr>
                      <a:r>
                        <a:rPr lang="en-US" sz="16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6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20040">
                <a:tc>
                  <a:txBody>
                    <a:bodyPr/>
                    <a:lstStyle/>
                    <a:p>
                      <a:pPr marL="0" marR="0" algn="ctr" fontAlgn="ctr">
                        <a:spcBef>
                          <a:spcPts val="0"/>
                        </a:spcBef>
                        <a:spcAft>
                          <a:spcPts val="0"/>
                        </a:spcAft>
                      </a:pPr>
                      <a:r>
                        <a:rPr lang="en-US" sz="1600">
                          <a:solidFill>
                            <a:schemeClr val="tx1"/>
                          </a:solidFill>
                          <a:effectLst/>
                          <a:latin typeface="Arial Narrow" panose="020B0606020202030204" charset="0"/>
                          <a:ea typeface="SimSun" panose="02010600030101010101" pitchFamily="2" charset="-122"/>
                          <a:cs typeface="Arial Narrow" panose="020B0606020202030204" charset="0"/>
                        </a:rPr>
                        <a:t>Malaria, Dengue, </a:t>
                      </a:r>
                      <a:r>
                        <a:rPr lang="en-US" sz="1600" kern="100">
                          <a:solidFill>
                            <a:schemeClr val="tx1"/>
                          </a:solidFill>
                          <a:effectLst/>
                          <a:latin typeface="Arial Narrow" panose="020B0606020202030204" charset="0"/>
                          <a:ea typeface="SimSun" panose="02010600030101010101" pitchFamily="2" charset="-122"/>
                          <a:cs typeface="Arial Narrow" panose="020B0606020202030204" charset="0"/>
                        </a:rPr>
                        <a:t>Rabies, Pox, Measles</a:t>
                      </a:r>
                      <a:endParaRPr lang="en-US" sz="1600"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chemeClr val="tx1"/>
                          </a:solidFill>
                          <a:effectLst/>
                          <a:latin typeface="Arial Narrow" panose="020B0606020202030204" charset="0"/>
                          <a:ea typeface="Arial Narrow" panose="020B0606020202030204" charset="0"/>
                          <a:cs typeface="Arial Narrow" panose="020B0606020202030204" charset="0"/>
                        </a:rPr>
                        <a:t>64</a:t>
                      </a:r>
                      <a:endParaRPr lang="en-US" sz="1600">
                        <a:solidFill>
                          <a:schemeClr val="tx1"/>
                        </a:solidFill>
                        <a:effectLst/>
                        <a:latin typeface="Arial Narrow" panose="020B0606020202030204" charset="0"/>
                        <a:ea typeface="Arial Narrow" panose="020B0606020202030204" charset="0"/>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chemeClr val="tx1"/>
                          </a:solidFill>
                          <a:effectLst/>
                          <a:latin typeface="Arial Narrow" panose="020B0606020202030204" charset="0"/>
                          <a:ea typeface="SimSun" panose="02010600030101010101" pitchFamily="2" charset="-122"/>
                          <a:cs typeface="Arial Narrow" panose="020B0606020202030204" charset="0"/>
                        </a:rPr>
                        <a:t>12%</a:t>
                      </a:r>
                      <a:endParaRPr lang="en-US" sz="16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8330">
                <a:tc>
                  <a:txBody>
                    <a:bodyPr/>
                    <a:lstStyle/>
                    <a:p>
                      <a:pPr marL="0" marR="0" algn="ctr" fontAlgn="ctr">
                        <a:spcBef>
                          <a:spcPts val="0"/>
                        </a:spcBef>
                        <a:spcAft>
                          <a:spcPts val="0"/>
                        </a:spcAft>
                      </a:pPr>
                      <a:r>
                        <a:rPr lang="en-US" sz="1600" b="1">
                          <a:solidFill>
                            <a:srgbClr val="0070C0"/>
                          </a:solidFill>
                          <a:effectLst/>
                          <a:latin typeface="Arial Narrow" panose="020B0606020202030204" charset="0"/>
                          <a:ea typeface="SimSun" panose="02010600030101010101" pitchFamily="2" charset="-122"/>
                          <a:cs typeface="Arial Narrow" panose="020B0606020202030204" charset="0"/>
                        </a:rPr>
                        <a:t>Diabetes, Hypertension, MI, Dyslipidemia, Stroke, Osteoporosis</a:t>
                      </a:r>
                      <a:endParaRPr lang="en-US" sz="16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70C0"/>
                          </a:solidFill>
                          <a:effectLst/>
                          <a:latin typeface="Arial Narrow" panose="020B0606020202030204" charset="0"/>
                          <a:ea typeface="Arial Narrow" panose="020B0606020202030204" charset="0"/>
                          <a:cs typeface="Arial Narrow" panose="020B0606020202030204" charset="0"/>
                        </a:rPr>
                        <a:t>243</a:t>
                      </a:r>
                      <a:endParaRPr lang="en-US" sz="1600" b="1">
                        <a:solidFill>
                          <a:srgbClr val="0070C0"/>
                        </a:solidFill>
                        <a:effectLst/>
                        <a:latin typeface="Arial Narrow" panose="020B0606020202030204" charset="0"/>
                        <a:ea typeface="Arial Narrow" panose="020B0606020202030204" charset="0"/>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70C0"/>
                          </a:solidFill>
                          <a:effectLst/>
                          <a:latin typeface="Arial Narrow" panose="020B0606020202030204" charset="0"/>
                          <a:ea typeface="SimSun" panose="02010600030101010101" pitchFamily="2" charset="-122"/>
                          <a:cs typeface="Arial Narrow" panose="020B0606020202030204" charset="0"/>
                        </a:rPr>
                        <a:t>48%</a:t>
                      </a:r>
                      <a:endParaRPr lang="en-US" sz="16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7060">
                <a:tc>
                  <a:txBody>
                    <a:bodyPr/>
                    <a:lstStyle/>
                    <a:p>
                      <a:pPr marL="0" marR="0" algn="ctr" fontAlgn="ctr">
                        <a:spcBef>
                          <a:spcPts val="0"/>
                        </a:spcBef>
                        <a:spcAft>
                          <a:spcPts val="0"/>
                        </a:spcAft>
                      </a:pPr>
                      <a:r>
                        <a:rPr lang="en-US" sz="1600">
                          <a:solidFill>
                            <a:schemeClr val="tx1"/>
                          </a:solidFill>
                          <a:effectLst/>
                          <a:latin typeface="Arial Narrow" panose="020B0606020202030204" charset="0"/>
                          <a:ea typeface="SimSun" panose="02010600030101010101" pitchFamily="2" charset="-122"/>
                          <a:cs typeface="Arial Narrow" panose="020B0606020202030204" charset="0"/>
                        </a:rPr>
                        <a:t>Cholera, Tyohoid, Diarrhea, Dysentary, Giardia</a:t>
                      </a:r>
                      <a:endParaRPr lang="en-US" sz="16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chemeClr val="tx1"/>
                          </a:solidFill>
                          <a:effectLst/>
                          <a:latin typeface="Arial Narrow" panose="020B0606020202030204" charset="0"/>
                          <a:ea typeface="Arial Narrow" panose="020B0606020202030204" charset="0"/>
                          <a:cs typeface="Arial Narrow" panose="020B0606020202030204" charset="0"/>
                        </a:rPr>
                        <a:t>72</a:t>
                      </a:r>
                      <a:endParaRPr lang="en-US" sz="1600">
                        <a:solidFill>
                          <a:schemeClr val="tx1"/>
                        </a:solidFill>
                        <a:effectLst/>
                        <a:latin typeface="Arial Narrow" panose="020B0606020202030204" charset="0"/>
                        <a:ea typeface="Arial Narrow" panose="020B0606020202030204" charset="0"/>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chemeClr val="tx1"/>
                          </a:solidFill>
                          <a:effectLst/>
                          <a:latin typeface="Arial Narrow" panose="020B0606020202030204" charset="0"/>
                          <a:ea typeface="SimSun" panose="02010600030101010101" pitchFamily="2" charset="-122"/>
                          <a:cs typeface="Arial Narrow" panose="020B0606020202030204" charset="0"/>
                        </a:rPr>
                        <a:t>14%</a:t>
                      </a:r>
                      <a:endParaRPr lang="en-US" sz="16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165">
                <a:tc>
                  <a:txBody>
                    <a:bodyPr/>
                    <a:lstStyle/>
                    <a:p>
                      <a:pPr marL="0" marR="0" algn="ctr" fontAlgn="ctr">
                        <a:spcBef>
                          <a:spcPts val="0"/>
                        </a:spcBef>
                        <a:spcAft>
                          <a:spcPts val="0"/>
                        </a:spcAft>
                      </a:pPr>
                      <a:r>
                        <a:rPr lang="en-US" sz="1600">
                          <a:solidFill>
                            <a:schemeClr val="tx1"/>
                          </a:solidFill>
                          <a:effectLst/>
                          <a:latin typeface="Arial Narrow" panose="020B0606020202030204" charset="0"/>
                          <a:ea typeface="SimSun" panose="02010600030101010101" pitchFamily="2" charset="-122"/>
                          <a:cs typeface="Arial Narrow" panose="020B0606020202030204" charset="0"/>
                        </a:rPr>
                        <a:t>Don't Know</a:t>
                      </a:r>
                      <a:endParaRPr lang="en-US" sz="16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chemeClr val="tx1"/>
                          </a:solidFill>
                          <a:effectLst/>
                          <a:latin typeface="Arial Narrow" panose="020B0606020202030204" charset="0"/>
                          <a:ea typeface="Arial Narrow" panose="020B0606020202030204" charset="0"/>
                          <a:cs typeface="Arial Narrow" panose="020B0606020202030204" charset="0"/>
                        </a:rPr>
                        <a:t>131</a:t>
                      </a:r>
                      <a:endParaRPr lang="en-US" sz="1600">
                        <a:solidFill>
                          <a:schemeClr val="tx1"/>
                        </a:solidFill>
                        <a:effectLst/>
                        <a:latin typeface="Arial Narrow" panose="020B0606020202030204" charset="0"/>
                        <a:ea typeface="Arial Narrow" panose="020B0606020202030204" charset="0"/>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dirty="0">
                          <a:solidFill>
                            <a:schemeClr val="tx1"/>
                          </a:solidFill>
                          <a:effectLst/>
                          <a:latin typeface="Arial Narrow" panose="020B0606020202030204" charset="0"/>
                          <a:ea typeface="SimSun" panose="02010600030101010101" pitchFamily="2" charset="-122"/>
                          <a:cs typeface="Arial Narrow" panose="020B0606020202030204" charset="0"/>
                        </a:rPr>
                        <a:t>26%</a:t>
                      </a:r>
                      <a:endParaRPr lang="en-US" sz="1600" dirty="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Text Box 3"/>
          <p:cNvSpPr txBox="1"/>
          <p:nvPr/>
        </p:nvSpPr>
        <p:spPr>
          <a:xfrm>
            <a:off x="2231390" y="141446"/>
            <a:ext cx="7728585" cy="368300"/>
          </a:xfrm>
          <a:prstGeom prst="rect">
            <a:avLst/>
          </a:prstGeom>
          <a:noFill/>
        </p:spPr>
        <p:txBody>
          <a:bodyPr wrap="square" rtlCol="0" anchor="t">
            <a:spAutoFit/>
          </a:bodyPr>
          <a:p>
            <a:pPr algn="ctr"/>
            <a:r>
              <a:rPr lang="en-US" altLang="en-US" b="1" dirty="0">
                <a:solidFill>
                  <a:schemeClr val="tx1"/>
                </a:solidFill>
                <a:latin typeface="Arial Narrow" panose="020B0606020202030204" charset="0"/>
                <a:ea typeface="SimSun" panose="02010600030101010101" pitchFamily="2" charset="-122"/>
                <a:cs typeface="Arial Narrow" panose="020B0606020202030204" charset="0"/>
                <a:sym typeface="+mn-ea"/>
              </a:rPr>
              <a:t>Table</a:t>
            </a:r>
            <a:r>
              <a:rPr lang="en-US" b="1" dirty="0">
                <a:solidFill>
                  <a:schemeClr val="tx1"/>
                </a:solidFill>
                <a:effectLst/>
                <a:latin typeface="Arial Narrow" panose="020B0606020202030204" charset="0"/>
                <a:ea typeface="SimSun" panose="02010600030101010101" pitchFamily="2" charset="-122"/>
                <a:cs typeface="Arial Narrow" panose="020B0606020202030204" charset="0"/>
                <a:sym typeface="+mn-ea"/>
              </a:rPr>
              <a:t> 5: Idea on examples of Communicable and Non-Communicable Diseases.</a:t>
            </a:r>
            <a:endParaRPr lang="en-US" b="1" dirty="0">
              <a:solidFill>
                <a:schemeClr val="tx1"/>
              </a:solidFill>
              <a:effectLst/>
              <a:latin typeface="Arial Narrow" panose="020B0606020202030204" charset="0"/>
              <a:ea typeface="SimSun" panose="02010600030101010101" pitchFamily="2" charset="-122"/>
              <a:cs typeface="Arial Narrow" panose="020B0606020202030204" charset="0"/>
              <a:sym typeface="+mn-ea"/>
            </a:endParaRPr>
          </a:p>
        </p:txBody>
      </p:sp>
      <p:graphicFrame>
        <p:nvGraphicFramePr>
          <p:cNvPr id="2" name="Table 1"/>
          <p:cNvGraphicFramePr>
            <a:graphicFrameLocks noGrp="1"/>
          </p:cNvGraphicFramePr>
          <p:nvPr/>
        </p:nvGraphicFramePr>
        <p:xfrm>
          <a:off x="247650" y="697230"/>
          <a:ext cx="5497195" cy="5747385"/>
        </p:xfrm>
        <a:graphic>
          <a:graphicData uri="http://schemas.openxmlformats.org/drawingml/2006/table">
            <a:tbl>
              <a:tblPr firstRow="1" firstCol="1" bandRow="1"/>
              <a:tblGrid>
                <a:gridCol w="3549015"/>
                <a:gridCol w="862965"/>
                <a:gridCol w="1085215"/>
              </a:tblGrid>
              <a:tr h="463550">
                <a:tc>
                  <a:txBody>
                    <a:bodyPr/>
                    <a:p>
                      <a:pPr marL="0" marR="0" algn="ctr" fontAlgn="ctr">
                        <a:spcBef>
                          <a:spcPts val="0"/>
                        </a:spcBef>
                        <a:spcAft>
                          <a:spcPts val="0"/>
                        </a:spcAft>
                      </a:pPr>
                      <a:r>
                        <a:rPr lang="en-US" sz="1600" b="1">
                          <a:solidFill>
                            <a:schemeClr val="tx1"/>
                          </a:solidFill>
                          <a:effectLst/>
                          <a:latin typeface="Arial Narrow" panose="020B0606020202030204" charset="0"/>
                          <a:ea typeface="SimSun" panose="02010600030101010101" pitchFamily="2" charset="-122"/>
                          <a:cs typeface="Arial Narrow" panose="020B0606020202030204" charset="0"/>
                        </a:rPr>
                        <a:t>Examples of Communicable Diseases</a:t>
                      </a:r>
                      <a:endParaRPr lang="en-US" sz="16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p>
                      <a:pPr marL="0" marR="0" algn="ctr" fontAlgn="ctr">
                        <a:spcBef>
                          <a:spcPts val="0"/>
                        </a:spcBef>
                        <a:spcAft>
                          <a:spcPts val="0"/>
                        </a:spcAft>
                      </a:pPr>
                      <a:r>
                        <a:rPr lang="en-US" sz="1600" b="1">
                          <a:solidFill>
                            <a:schemeClr val="tx1"/>
                          </a:solidFill>
                          <a:effectLst/>
                          <a:latin typeface="Arial Narrow" panose="020B0606020202030204" charset="0"/>
                          <a:ea typeface="SimSun" panose="02010600030101010101" pitchFamily="2" charset="-122"/>
                          <a:cs typeface="Arial Narrow" panose="020B0606020202030204" charset="0"/>
                        </a:rPr>
                        <a:t>N= 510</a:t>
                      </a:r>
                      <a:endParaRPr lang="en-US" sz="16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cPr/>
                </a:tc>
              </a:tr>
              <a:tr h="330200">
                <a:tc gridSpan="3">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 </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hMerge="1">
                  <a:tcPr/>
                </a:tc>
              </a:tr>
              <a:tr h="330200">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Water Borne Diseases</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30200">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Stroke, MI, Diabetes, Arthritis, Autism</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59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12%</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Cholera, Tyohoid, Diarrhea, Dysentary, Giardia</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367</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72%</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Thalasemia, Anemia, Haemophilia, Cancer, Gout</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46</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ctr">
                        <a:spcBef>
                          <a:spcPts val="0"/>
                        </a:spcBef>
                        <a:spcAft>
                          <a:spcPts val="0"/>
                        </a:spcAft>
                      </a:pPr>
                      <a:r>
                        <a:rPr lang="en-US" sz="1400" dirty="0">
                          <a:solidFill>
                            <a:schemeClr val="tx1"/>
                          </a:solidFill>
                          <a:effectLst/>
                          <a:latin typeface="Arial Narrow" panose="020B0606020202030204" charset="0"/>
                          <a:ea typeface="SimSun" panose="02010600030101010101" pitchFamily="2" charset="-122"/>
                          <a:cs typeface="Arial Narrow" panose="020B0606020202030204" charset="0"/>
                        </a:rPr>
                        <a:t>Don't know</a:t>
                      </a:r>
                      <a:endParaRPr lang="en-US" sz="1400" dirty="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38</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7%</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ctr">
                        <a:spcBef>
                          <a:spcPts val="0"/>
                        </a:spcBef>
                        <a:spcAft>
                          <a:spcPts val="0"/>
                        </a:spcAft>
                      </a:pPr>
                      <a:r>
                        <a:rPr lang="en-US" sz="1400" b="1" kern="100">
                          <a:solidFill>
                            <a:schemeClr val="tx1"/>
                          </a:solidFill>
                          <a:effectLst/>
                          <a:latin typeface="Arial Narrow" panose="020B0606020202030204" charset="0"/>
                          <a:ea typeface="SimSun" panose="02010600030101010101" pitchFamily="2" charset="-122"/>
                          <a:cs typeface="Arial Narrow" panose="020B0606020202030204" charset="0"/>
                        </a:rPr>
                        <a:t>Mosquito Borne Diseases</a:t>
                      </a:r>
                      <a:endParaRPr lang="en-US" sz="1400" b="1"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30200">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Typhoid, TB, Jaundice, Covid-19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90</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18%</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Malaria, Dengue, Chikunguniya</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352</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69%</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835">
                <a:tc>
                  <a:txBody>
                    <a:bodyPr/>
                    <a:p>
                      <a:pPr marL="0" marR="0" algn="ctr" fontAlgn="b">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Cholera, Diarrhea, Giardia</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45</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Dont Know</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23</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4%</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ctr">
                        <a:spcBef>
                          <a:spcPts val="0"/>
                        </a:spcBef>
                        <a:spcAft>
                          <a:spcPts val="0"/>
                        </a:spcAft>
                      </a:pPr>
                      <a:r>
                        <a:rPr lang="en-US" sz="1400" b="1" kern="100">
                          <a:solidFill>
                            <a:schemeClr val="tx1"/>
                          </a:solidFill>
                          <a:effectLst/>
                          <a:latin typeface="Arial Narrow" panose="020B0606020202030204" charset="0"/>
                          <a:ea typeface="SimSun" panose="02010600030101010101" pitchFamily="2" charset="-122"/>
                          <a:cs typeface="Arial Narrow" panose="020B0606020202030204" charset="0"/>
                        </a:rPr>
                        <a:t>Sexually Transmitted Diseases</a:t>
                      </a:r>
                      <a:endParaRPr lang="en-US" sz="1400" b="1"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30200">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Thalasemia, Anemia, Haemophilia, Cancer</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99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19%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DM, MI, Dyslipidemia, Stroke</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89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18%</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b">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Gonorrhoea, Syphilis, HIV, Viral Hepatitis</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198</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39%</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200">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Don't know</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124</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24%</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nvGraphicFramePr>
        <p:xfrm>
          <a:off x="6054090" y="696595"/>
          <a:ext cx="5862320" cy="2737485"/>
        </p:xfrm>
        <a:graphic>
          <a:graphicData uri="http://schemas.openxmlformats.org/drawingml/2006/table">
            <a:tbl>
              <a:tblPr firstRow="1" firstCol="1" bandRow="1"/>
              <a:tblGrid>
                <a:gridCol w="3717290"/>
                <a:gridCol w="1008380"/>
                <a:gridCol w="1136650"/>
              </a:tblGrid>
              <a:tr h="304165">
                <a:tc>
                  <a:txBody>
                    <a:bodyPr/>
                    <a:p>
                      <a:pPr marL="0" marR="0" algn="ctr" fontAlgn="ctr">
                        <a:spcBef>
                          <a:spcPts val="0"/>
                        </a:spcBef>
                        <a:spcAft>
                          <a:spcPts val="0"/>
                        </a:spcAft>
                      </a:pPr>
                      <a:r>
                        <a:rPr lang="en-US" sz="1400" b="1" kern="100">
                          <a:solidFill>
                            <a:schemeClr val="tx1"/>
                          </a:solidFill>
                          <a:effectLst/>
                          <a:latin typeface="Arial Narrow" panose="020B0606020202030204" charset="0"/>
                          <a:ea typeface="SimSun" panose="02010600030101010101" pitchFamily="2" charset="-122"/>
                          <a:cs typeface="Arial Narrow" panose="020B0606020202030204" charset="0"/>
                        </a:rPr>
                        <a:t>Respiratory Tract Infections</a:t>
                      </a:r>
                      <a:endParaRPr lang="en-US" sz="1400" b="1"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04165">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Cholera, Tyohoid, Diarrhea, Dysentary, Giardia</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b">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109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22%</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165">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Gonorrhoea, Syphilis, HIV, Viral Hepatitis</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b">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52</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10%</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165">
                <a:tc>
                  <a:txBody>
                    <a:bodyPr/>
                    <a:p>
                      <a:pPr marL="0" marR="0" algn="ctr" fontAlgn="ctr">
                        <a:spcBef>
                          <a:spcPts val="0"/>
                        </a:spcBef>
                        <a:spcAft>
                          <a:spcPts val="0"/>
                        </a:spcAft>
                      </a:pPr>
                      <a:r>
                        <a:rPr lang="en-US" sz="1400" b="1" kern="100">
                          <a:solidFill>
                            <a:srgbClr val="0070C0"/>
                          </a:solidFill>
                          <a:effectLst/>
                          <a:latin typeface="Arial Narrow" panose="020B0606020202030204" charset="0"/>
                          <a:ea typeface="SimSun" panose="02010600030101010101" pitchFamily="2" charset="-122"/>
                          <a:cs typeface="Arial Narrow" panose="020B0606020202030204" charset="0"/>
                        </a:rPr>
                        <a:t>Pneumonia, Influenza, Covid-19, TB</a:t>
                      </a:r>
                      <a:endParaRPr lang="en-US" sz="1400" b="1" kern="100">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b">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251</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49%</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165">
                <a:tc>
                  <a:txBody>
                    <a:bodyPr/>
                    <a:p>
                      <a:pPr marL="0" marR="0" algn="ctr" fontAlgn="ctr">
                        <a:spcBef>
                          <a:spcPts val="0"/>
                        </a:spcBef>
                        <a:spcAft>
                          <a:spcPts val="0"/>
                        </a:spcAft>
                      </a:pPr>
                      <a:r>
                        <a:rPr lang="en-US" sz="1400" kern="100">
                          <a:solidFill>
                            <a:schemeClr val="tx1"/>
                          </a:solidFill>
                          <a:effectLst/>
                          <a:latin typeface="Arial Narrow" panose="020B0606020202030204" charset="0"/>
                          <a:ea typeface="SimSun" panose="02010600030101010101" pitchFamily="2" charset="-122"/>
                          <a:cs typeface="Arial Narrow" panose="020B0606020202030204" charset="0"/>
                        </a:rPr>
                        <a:t>Don’t Know</a:t>
                      </a:r>
                      <a:endParaRPr lang="en-US" sz="1400"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b">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98</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19%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165">
                <a:tc>
                  <a:txBody>
                    <a:bodyPr/>
                    <a:p>
                      <a:pPr marL="0" marR="0" algn="ctr" fontAlgn="ctr">
                        <a:spcBef>
                          <a:spcPts val="0"/>
                        </a:spcBef>
                        <a:spcAft>
                          <a:spcPts val="0"/>
                        </a:spcAft>
                      </a:pPr>
                      <a:r>
                        <a:rPr lang="en-US" sz="1400" b="1" kern="100">
                          <a:solidFill>
                            <a:schemeClr val="tx1"/>
                          </a:solidFill>
                          <a:effectLst/>
                          <a:latin typeface="Arial Narrow" panose="020B0606020202030204" charset="0"/>
                          <a:ea typeface="SimSun" panose="02010600030101010101" pitchFamily="2" charset="-122"/>
                          <a:cs typeface="Arial Narrow" panose="020B0606020202030204" charset="0"/>
                        </a:rPr>
                        <a:t>Others</a:t>
                      </a:r>
                      <a:endParaRPr lang="en-US" sz="1400" b="1"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chemeClr val="tx1"/>
                          </a:solidFill>
                          <a:effectLst/>
                          <a:latin typeface="Arial Narrow" panose="020B0606020202030204" charset="0"/>
                          <a:ea typeface="SimSun" panose="02010600030101010101" pitchFamily="2" charset="-122"/>
                          <a:cs typeface="Arial Narrow" panose="020B0606020202030204" charset="0"/>
                        </a:rPr>
                        <a:t>n%</a:t>
                      </a:r>
                      <a:endParaRPr lang="en-US" sz="1400" b="1">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165">
                <a:tc>
                  <a:txBody>
                    <a:bodyPr/>
                    <a:p>
                      <a:pPr marL="0" marR="0" algn="ctr" fontAlgn="ctr">
                        <a:spcBef>
                          <a:spcPts val="0"/>
                        </a:spcBef>
                        <a:spcAft>
                          <a:spcPts val="0"/>
                        </a:spcAft>
                      </a:pPr>
                      <a:r>
                        <a:rPr lang="en-US" sz="1400" kern="100">
                          <a:solidFill>
                            <a:schemeClr val="tx1"/>
                          </a:solidFill>
                          <a:effectLst/>
                          <a:latin typeface="Arial Narrow" panose="020B0606020202030204" charset="0"/>
                          <a:ea typeface="SimSun" panose="02010600030101010101" pitchFamily="2" charset="-122"/>
                          <a:cs typeface="Arial Narrow" panose="020B0606020202030204" charset="0"/>
                        </a:rPr>
                        <a:t>Cancer, Ulcer, Arthritis, Anemia</a:t>
                      </a:r>
                      <a:endParaRPr lang="en-US" sz="1400"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b">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163</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32%</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165">
                <a:tc>
                  <a:txBody>
                    <a:bodyPr/>
                    <a:p>
                      <a:pPr marL="0" marR="0" algn="ctr" fontAlgn="ctr">
                        <a:spcBef>
                          <a:spcPts val="0"/>
                        </a:spcBef>
                        <a:spcAft>
                          <a:spcPts val="0"/>
                        </a:spcAft>
                      </a:pPr>
                      <a:r>
                        <a:rPr lang="en-US" sz="1400" kern="100">
                          <a:solidFill>
                            <a:schemeClr val="tx1"/>
                          </a:solidFill>
                          <a:effectLst/>
                          <a:latin typeface="Arial Narrow" panose="020B0606020202030204" charset="0"/>
                          <a:ea typeface="SimSun" panose="02010600030101010101" pitchFamily="2" charset="-122"/>
                          <a:cs typeface="Arial Narrow" panose="020B0606020202030204" charset="0"/>
                        </a:rPr>
                        <a:t>Scabies, Skin infection, Rabies, Pox, Measles</a:t>
                      </a:r>
                      <a:endParaRPr lang="en-US" sz="1400"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Arial Narrow" panose="020B0606020202030204" charset="0"/>
                          <a:cs typeface="Arial Narrow" panose="020B0606020202030204" charset="0"/>
                        </a:rPr>
                        <a:t>199</a:t>
                      </a:r>
                      <a:endParaRPr lang="en-US" sz="1400">
                        <a:solidFill>
                          <a:schemeClr val="tx1"/>
                        </a:solidFill>
                        <a:effectLst/>
                        <a:latin typeface="Arial Narrow" panose="020B0606020202030204" charset="0"/>
                        <a:ea typeface="Arial Narrow" panose="020B0606020202030204" charset="0"/>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39%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165">
                <a:tc>
                  <a:txBody>
                    <a:bodyPr/>
                    <a:p>
                      <a:pPr marL="0" marR="0" algn="ctr" fontAlgn="ctr">
                        <a:spcBef>
                          <a:spcPts val="0"/>
                        </a:spcBef>
                        <a:spcAft>
                          <a:spcPts val="0"/>
                        </a:spcAft>
                      </a:pPr>
                      <a:r>
                        <a:rPr lang="en-US" sz="1400" kern="100">
                          <a:solidFill>
                            <a:schemeClr val="tx1"/>
                          </a:solidFill>
                          <a:effectLst/>
                          <a:latin typeface="Arial Narrow" panose="020B0606020202030204" charset="0"/>
                          <a:ea typeface="SimSun" panose="02010600030101010101" pitchFamily="2" charset="-122"/>
                          <a:cs typeface="Arial Narrow" panose="020B0606020202030204" charset="0"/>
                        </a:rPr>
                        <a:t>Gout, Body pain, Osteoporosis, Scurvy</a:t>
                      </a:r>
                      <a:endParaRPr lang="en-US" sz="1400" kern="1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Arial Narrow" panose="020B0606020202030204" charset="0"/>
                          <a:cs typeface="Arial Narrow" panose="020B0606020202030204" charset="0"/>
                        </a:rPr>
                        <a:t>148</a:t>
                      </a:r>
                      <a:endParaRPr lang="en-US" sz="1400">
                        <a:solidFill>
                          <a:schemeClr val="tx1"/>
                        </a:solidFill>
                        <a:effectLst/>
                        <a:latin typeface="Arial Narrow" panose="020B0606020202030204" charset="0"/>
                        <a:ea typeface="Arial Narrow" panose="020B0606020202030204" charset="0"/>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chemeClr val="tx1"/>
                          </a:solidFill>
                          <a:effectLst/>
                          <a:latin typeface="Arial Narrow" panose="020B0606020202030204" charset="0"/>
                          <a:ea typeface="SimSun" panose="02010600030101010101" pitchFamily="2" charset="-122"/>
                          <a:cs typeface="Arial Narrow" panose="020B0606020202030204" charset="0"/>
                        </a:rPr>
                        <a:t>29%</a:t>
                      </a:r>
                      <a:endParaRPr lang="en-US" sz="1400">
                        <a:solidFill>
                          <a:schemeClr val="tx1"/>
                        </a:solidFill>
                        <a:effectLst/>
                        <a:latin typeface="Arial Narrow" panose="020B0606020202030204" charset="0"/>
                        <a:ea typeface="SimSun" panose="02010600030101010101" pitchFamily="2" charset="-122"/>
                        <a:cs typeface="Arial Narrow" panose="020B0606020202030204" charset="0"/>
                      </a:endParaRPr>
                    </a:p>
                  </a:txBody>
                  <a:tcPr marL="28251" marR="28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s 7"/>
          <p:cNvSpPr/>
          <p:nvPr/>
        </p:nvSpPr>
        <p:spPr>
          <a:xfrm>
            <a:off x="-635" y="6609080"/>
            <a:ext cx="12192635" cy="25781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977265" y="539750"/>
            <a:ext cx="10244455" cy="381000"/>
          </a:xfrm>
        </p:spPr>
        <p:txBody>
          <a:bodyPr anchor="ctr" anchorCtr="0">
            <a:noAutofit/>
          </a:bodyPr>
          <a:lstStyle/>
          <a:p>
            <a:pPr algn="ctr"/>
            <a:r>
              <a:rPr lang="en-US" sz="1800" b="1" dirty="0">
                <a:effectLst/>
                <a:latin typeface="Arial Narrow" panose="020B0606020202030204" charset="0"/>
                <a:ea typeface="SimSun" panose="02010600030101010101" pitchFamily="2" charset="-122"/>
                <a:cs typeface="Arial Narrow" panose="020B0606020202030204" charset="0"/>
              </a:rPr>
              <a:t>Figure 7: </a:t>
            </a:r>
            <a:r>
              <a:rPr lang="en-US" sz="1800" dirty="0">
                <a:effectLst/>
                <a:latin typeface="Arial Narrow" panose="020B0606020202030204" charset="0"/>
                <a:ea typeface="SimSun" panose="02010600030101010101" pitchFamily="2" charset="-122"/>
                <a:cs typeface="Arial Narrow" panose="020B0606020202030204" charset="0"/>
              </a:rPr>
              <a:t>Percentage of positive responses about knowledge on different health issues.</a:t>
            </a:r>
            <a:endParaRPr lang="en-US" altLang="en-US" sz="1800" b="1" dirty="0">
              <a:solidFill>
                <a:srgbClr val="7030A0"/>
              </a:solidFill>
              <a:latin typeface="Arial Narrow" panose="020B0606020202030204" charset="0"/>
              <a:cs typeface="Arial Narrow" panose="020B0606020202030204" charset="0"/>
            </a:endParaRPr>
          </a:p>
        </p:txBody>
      </p:sp>
      <p:graphicFrame>
        <p:nvGraphicFramePr>
          <p:cNvPr id="2" name="Chart 1"/>
          <p:cNvGraphicFramePr>
            <a:graphicFrameLocks noChangeAspect="1"/>
          </p:cNvGraphicFramePr>
          <p:nvPr/>
        </p:nvGraphicFramePr>
        <p:xfrm>
          <a:off x="266700" y="1113790"/>
          <a:ext cx="11664950" cy="5393690"/>
        </p:xfrm>
        <a:graphic>
          <a:graphicData uri="http://schemas.openxmlformats.org/drawingml/2006/chart">
            <c:chart xmlns:c="http://schemas.openxmlformats.org/drawingml/2006/chart" xmlns:r="http://schemas.openxmlformats.org/officeDocument/2006/relationships" r:id="rId1"/>
          </a:graphicData>
        </a:graphic>
      </p:graphicFrame>
      <p:sp>
        <p:nvSpPr>
          <p:cNvPr id="4" name="Title 1"/>
          <p:cNvSpPr txBox="1"/>
          <p:nvPr/>
        </p:nvSpPr>
        <p:spPr>
          <a:xfrm>
            <a:off x="0" y="0"/>
            <a:ext cx="12192000" cy="332105"/>
          </a:xfrm>
          <a:prstGeom prst="rect">
            <a:avLst/>
          </a:prstGeom>
          <a:solidFill>
            <a:schemeClr val="accent6">
              <a:lumMod val="60000"/>
              <a:lumOff val="40000"/>
            </a:schemeClr>
          </a:solidFill>
        </p:spPr>
        <p:txBody>
          <a:bodyPr vert="horz" lIns="68580" tIns="34290" rIns="68580" bIns="34290" rtlCol="0" anchor="ctr"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 (Knowledge related information)</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624320"/>
            <a:ext cx="12192635" cy="24765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Rectangles 9"/>
          <p:cNvSpPr/>
          <p:nvPr/>
        </p:nvSpPr>
        <p:spPr>
          <a:xfrm>
            <a:off x="7436485" y="133858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 name="Rectangles 10"/>
          <p:cNvSpPr/>
          <p:nvPr/>
        </p:nvSpPr>
        <p:spPr>
          <a:xfrm>
            <a:off x="7441565" y="186182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2" name="Rectangles 11"/>
          <p:cNvSpPr/>
          <p:nvPr/>
        </p:nvSpPr>
        <p:spPr>
          <a:xfrm>
            <a:off x="7446645" y="236982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3" name="Rectangles 12"/>
          <p:cNvSpPr/>
          <p:nvPr/>
        </p:nvSpPr>
        <p:spPr>
          <a:xfrm>
            <a:off x="7436485" y="290830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4" name="Rectangles 13"/>
          <p:cNvSpPr/>
          <p:nvPr/>
        </p:nvSpPr>
        <p:spPr>
          <a:xfrm>
            <a:off x="7441565" y="341630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5" name="Rectangles 14"/>
          <p:cNvSpPr/>
          <p:nvPr/>
        </p:nvSpPr>
        <p:spPr>
          <a:xfrm>
            <a:off x="7446645" y="393954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6" name="Rectangles 15"/>
          <p:cNvSpPr/>
          <p:nvPr/>
        </p:nvSpPr>
        <p:spPr>
          <a:xfrm>
            <a:off x="7436485" y="446278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7" name="Rectangles 16"/>
          <p:cNvSpPr/>
          <p:nvPr/>
        </p:nvSpPr>
        <p:spPr>
          <a:xfrm>
            <a:off x="7441565" y="497078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8" name="Rectangles 17"/>
          <p:cNvSpPr/>
          <p:nvPr/>
        </p:nvSpPr>
        <p:spPr>
          <a:xfrm>
            <a:off x="7446645" y="549402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1"/>
          <p:cNvSpPr txBox="1"/>
          <p:nvPr/>
        </p:nvSpPr>
        <p:spPr>
          <a:xfrm>
            <a:off x="2930366" y="3169603"/>
            <a:ext cx="6331268" cy="517208"/>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tx1"/>
                </a:solidFill>
                <a:effectLst>
                  <a:outerShdw blurRad="38100" dist="38100" dir="2700000" algn="tl">
                    <a:srgbClr val="000000">
                      <a:alpha val="43137"/>
                    </a:srgbClr>
                  </a:outerShdw>
                </a:effectLst>
                <a:latin typeface="Stencil" panose="040409050D0802020404" charset="0"/>
                <a:cs typeface="Stencil" panose="040409050D0802020404" charset="0"/>
              </a:rPr>
              <a:t>Background</a:t>
            </a:r>
            <a:endParaRPr lang="en-US" sz="3600" b="1" dirty="0">
              <a:solidFill>
                <a:schemeClr val="tx1"/>
              </a:solidFill>
              <a:effectLst>
                <a:outerShdw blurRad="38100" dist="38100" dir="2700000" algn="tl">
                  <a:srgbClr val="000000">
                    <a:alpha val="43137"/>
                  </a:srgbClr>
                </a:outerShdw>
              </a:effectLst>
              <a:latin typeface="Stencil" panose="040409050D0802020404" charset="0"/>
              <a:cs typeface="Stencil" panose="040409050D0802020404" charset="0"/>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pic>
        <p:nvPicPr>
          <p:cNvPr id="100" name="Content Placeholder 99"/>
          <p:cNvPicPr>
            <a:picLocks noChangeAspect="1"/>
          </p:cNvPicPr>
          <p:nvPr>
            <p:ph sz="half" idx="1"/>
          </p:nvPr>
        </p:nvPicPr>
        <p:blipFill>
          <a:blip r:embed="rId1"/>
          <a:stretch>
            <a:fillRect/>
          </a:stretch>
        </p:blipFill>
        <p:spPr>
          <a:xfrm>
            <a:off x="0" y="0"/>
            <a:ext cx="2516505" cy="1426845"/>
          </a:xfrm>
          <a:prstGeom prst="rect">
            <a:avLst/>
          </a:prstGeom>
          <a:noFill/>
          <a:ln w="9525">
            <a:noFill/>
          </a:ln>
        </p:spPr>
      </p:pic>
      <p:pic>
        <p:nvPicPr>
          <p:cNvPr id="101" name="Content Placeholder 100"/>
          <p:cNvPicPr>
            <a:picLocks noChangeAspect="1"/>
          </p:cNvPicPr>
          <p:nvPr>
            <p:ph sz="half" idx="2"/>
          </p:nvPr>
        </p:nvPicPr>
        <p:blipFill>
          <a:blip r:embed="rId2"/>
          <a:stretch>
            <a:fillRect/>
          </a:stretch>
        </p:blipFill>
        <p:spPr>
          <a:xfrm>
            <a:off x="4801235" y="0"/>
            <a:ext cx="2406650" cy="1427480"/>
          </a:xfrm>
          <a:prstGeom prst="rect">
            <a:avLst/>
          </a:prstGeom>
          <a:noFill/>
          <a:ln w="9525">
            <a:noFill/>
          </a:ln>
        </p:spPr>
      </p:pic>
      <p:pic>
        <p:nvPicPr>
          <p:cNvPr id="102" name="Picture 101"/>
          <p:cNvPicPr/>
          <p:nvPr/>
        </p:nvPicPr>
        <p:blipFill>
          <a:blip r:embed="rId3"/>
          <a:stretch>
            <a:fillRect/>
          </a:stretch>
        </p:blipFill>
        <p:spPr>
          <a:xfrm>
            <a:off x="2516505" y="0"/>
            <a:ext cx="2284730" cy="1426210"/>
          </a:xfrm>
          <a:prstGeom prst="rect">
            <a:avLst/>
          </a:prstGeom>
          <a:noFill/>
          <a:ln w="9525">
            <a:noFill/>
          </a:ln>
        </p:spPr>
      </p:pic>
      <p:pic>
        <p:nvPicPr>
          <p:cNvPr id="103" name="Picture 102"/>
          <p:cNvPicPr/>
          <p:nvPr/>
        </p:nvPicPr>
        <p:blipFill>
          <a:blip r:embed="rId4"/>
          <a:stretch>
            <a:fillRect/>
          </a:stretch>
        </p:blipFill>
        <p:spPr>
          <a:xfrm>
            <a:off x="7207885" y="635"/>
            <a:ext cx="2527935" cy="1426845"/>
          </a:xfrm>
          <a:prstGeom prst="rect">
            <a:avLst/>
          </a:prstGeom>
          <a:noFill/>
          <a:ln w="9525">
            <a:noFill/>
          </a:ln>
        </p:spPr>
      </p:pic>
      <p:pic>
        <p:nvPicPr>
          <p:cNvPr id="104" name="Picture 103"/>
          <p:cNvPicPr/>
          <p:nvPr/>
        </p:nvPicPr>
        <p:blipFill>
          <a:blip r:embed="rId5"/>
          <a:stretch>
            <a:fillRect/>
          </a:stretch>
        </p:blipFill>
        <p:spPr>
          <a:xfrm>
            <a:off x="9735820" y="0"/>
            <a:ext cx="2466975" cy="1427480"/>
          </a:xfrm>
          <a:prstGeom prst="rect">
            <a:avLst/>
          </a:prstGeom>
          <a:noFill/>
          <a:ln w="9525">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l="15917" t="27179" r="19854" b="8377"/>
          <a:stretch>
            <a:fillRect/>
          </a:stretch>
        </p:blipFill>
        <p:spPr>
          <a:xfrm flipH="1">
            <a:off x="15240" y="5581650"/>
            <a:ext cx="3943350" cy="1294765"/>
          </a:xfrm>
          <a:prstGeom prst="rect">
            <a:avLst/>
          </a:prstGeom>
          <a:ln w="28575">
            <a:solidFill>
              <a:srgbClr val="00B050"/>
            </a:solidFill>
          </a:ln>
        </p:spPr>
      </p:pic>
      <p:pic>
        <p:nvPicPr>
          <p:cNvPr id="4" name="Picture 3"/>
          <p:cNvPicPr/>
          <p:nvPr/>
        </p:nvPicPr>
        <p:blipFill>
          <a:blip r:embed="rId7"/>
          <a:srcRect t="28036"/>
          <a:stretch>
            <a:fillRect/>
          </a:stretch>
        </p:blipFill>
        <p:spPr>
          <a:xfrm>
            <a:off x="8241030" y="5593715"/>
            <a:ext cx="3935730" cy="1285240"/>
          </a:xfrm>
          <a:prstGeom prst="rect">
            <a:avLst/>
          </a:prstGeom>
          <a:noFill/>
          <a:ln w="28575">
            <a:solidFill>
              <a:srgbClr val="00B050"/>
            </a:solidFill>
          </a:ln>
        </p:spPr>
      </p:pic>
      <p:pic>
        <p:nvPicPr>
          <p:cNvPr id="5" name="Picture 4"/>
          <p:cNvPicPr/>
          <p:nvPr/>
        </p:nvPicPr>
        <p:blipFill>
          <a:blip r:embed="rId8"/>
          <a:srcRect t="36383"/>
          <a:stretch>
            <a:fillRect/>
          </a:stretch>
        </p:blipFill>
        <p:spPr>
          <a:xfrm>
            <a:off x="3943985" y="5577840"/>
            <a:ext cx="4282440" cy="1298575"/>
          </a:xfrm>
          <a:prstGeom prst="rect">
            <a:avLst/>
          </a:prstGeom>
          <a:noFill/>
          <a:ln w="28575">
            <a:solidFill>
              <a:srgbClr val="00B050"/>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69875" y="607695"/>
            <a:ext cx="11671935" cy="354330"/>
          </a:xfrm>
        </p:spPr>
        <p:txBody>
          <a:bodyPr>
            <a:noAutofit/>
          </a:bodyPr>
          <a:lstStyle/>
          <a:p>
            <a:pPr algn="ctr"/>
            <a:r>
              <a:rPr lang="en-US" sz="1800" b="1" dirty="0">
                <a:effectLst/>
                <a:latin typeface="Arial Narrow" panose="020B0606020202030204" charset="0"/>
                <a:ea typeface="SimSun" panose="02010600030101010101" pitchFamily="2" charset="-122"/>
                <a:cs typeface="Arial Narrow" panose="020B0606020202030204" charset="0"/>
              </a:rPr>
              <a:t>Figure 8: </a:t>
            </a:r>
            <a:r>
              <a:rPr lang="en-US" sz="1800" dirty="0">
                <a:effectLst/>
                <a:latin typeface="Arial Narrow" panose="020B0606020202030204" charset="0"/>
                <a:ea typeface="SimSun" panose="02010600030101010101" pitchFamily="2" charset="-122"/>
                <a:cs typeface="Arial Narrow" panose="020B0606020202030204" charset="0"/>
              </a:rPr>
              <a:t>Percentage of positive responses regarding attitudes on different health issues.</a:t>
            </a:r>
            <a:endParaRPr lang="en-US" altLang="en-US" sz="1800" b="1" dirty="0">
              <a:solidFill>
                <a:srgbClr val="7030A0"/>
              </a:solidFill>
              <a:latin typeface="Arial Narrow" panose="020B0606020202030204" charset="0"/>
              <a:cs typeface="Arial Narrow" panose="020B0606020202030204" charset="0"/>
            </a:endParaRPr>
          </a:p>
        </p:txBody>
      </p:sp>
      <p:graphicFrame>
        <p:nvGraphicFramePr>
          <p:cNvPr id="3" name="Chart 2"/>
          <p:cNvGraphicFramePr>
            <a:graphicFrameLocks noChangeAspect="1"/>
          </p:cNvGraphicFramePr>
          <p:nvPr/>
        </p:nvGraphicFramePr>
        <p:xfrm>
          <a:off x="269240" y="1080135"/>
          <a:ext cx="11672570" cy="5246370"/>
        </p:xfrm>
        <a:graphic>
          <a:graphicData uri="http://schemas.openxmlformats.org/drawingml/2006/chart">
            <c:chart xmlns:c="http://schemas.openxmlformats.org/drawingml/2006/chart" xmlns:r="http://schemas.openxmlformats.org/officeDocument/2006/relationships" r:id="rId1"/>
          </a:graphicData>
        </a:graphic>
      </p:graphicFrame>
      <p:sp>
        <p:nvSpPr>
          <p:cNvPr id="4" name="Title 1"/>
          <p:cNvSpPr txBox="1"/>
          <p:nvPr/>
        </p:nvSpPr>
        <p:spPr>
          <a:xfrm>
            <a:off x="0" y="0"/>
            <a:ext cx="12192000" cy="332105"/>
          </a:xfrm>
          <a:prstGeom prst="rect">
            <a:avLst/>
          </a:prstGeom>
          <a:solidFill>
            <a:schemeClr val="accent6">
              <a:lumMod val="60000"/>
              <a:lumOff val="40000"/>
            </a:schemeClr>
          </a:solidFill>
        </p:spPr>
        <p:txBody>
          <a:bodyPr vert="horz" lIns="68580" tIns="34290" rIns="68580" bIns="34290" rtlCol="0" anchor="ctr"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 (Attitude related information)</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624320"/>
            <a:ext cx="12192635" cy="2476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Rectangles 9"/>
          <p:cNvSpPr/>
          <p:nvPr/>
        </p:nvSpPr>
        <p:spPr>
          <a:xfrm>
            <a:off x="7436485" y="110998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2" name="Rectangles 11"/>
          <p:cNvSpPr/>
          <p:nvPr/>
        </p:nvSpPr>
        <p:spPr>
          <a:xfrm>
            <a:off x="7446645" y="168402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3" name="Rectangles 12"/>
          <p:cNvSpPr/>
          <p:nvPr/>
        </p:nvSpPr>
        <p:spPr>
          <a:xfrm>
            <a:off x="7436485" y="228346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4" name="Rectangles 13"/>
          <p:cNvSpPr/>
          <p:nvPr/>
        </p:nvSpPr>
        <p:spPr>
          <a:xfrm>
            <a:off x="7441565" y="283718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5" name="Rectangles 14"/>
          <p:cNvSpPr/>
          <p:nvPr/>
        </p:nvSpPr>
        <p:spPr>
          <a:xfrm>
            <a:off x="7446645" y="345186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6" name="Rectangles 15"/>
          <p:cNvSpPr/>
          <p:nvPr/>
        </p:nvSpPr>
        <p:spPr>
          <a:xfrm>
            <a:off x="7436485" y="402082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7" name="Rectangles 16"/>
          <p:cNvSpPr/>
          <p:nvPr/>
        </p:nvSpPr>
        <p:spPr>
          <a:xfrm>
            <a:off x="7441565" y="460502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8" name="Rectangles 17"/>
          <p:cNvSpPr/>
          <p:nvPr/>
        </p:nvSpPr>
        <p:spPr>
          <a:xfrm>
            <a:off x="7446645" y="5204460"/>
            <a:ext cx="4419600" cy="2590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 name="Slide Number Placeholder 1"/>
          <p:cNvSpPr>
            <a:spLocks noGrp="1"/>
          </p:cNvSpPr>
          <p:nvPr>
            <p:ph type="sldNum" sz="quarter" idx="12"/>
          </p:nvPr>
        </p:nvSpPr>
        <p:spPr>
          <a:xfrm>
            <a:off x="8737600" y="6336665"/>
            <a:ext cx="2844800" cy="476250"/>
          </a:xfrm>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87020" y="556260"/>
            <a:ext cx="11648440" cy="476250"/>
          </a:xfrm>
        </p:spPr>
        <p:txBody>
          <a:bodyPr>
            <a:noAutofit/>
          </a:bodyPr>
          <a:lstStyle/>
          <a:p>
            <a:pPr algn="ctr"/>
            <a:r>
              <a:rPr lang="en-US" sz="1800" b="1" dirty="0">
                <a:effectLst/>
                <a:latin typeface="Arial Narrow" panose="020B0606020202030204" charset="0"/>
                <a:ea typeface="SimSun" panose="02010600030101010101" pitchFamily="2" charset="-122"/>
                <a:cs typeface="Arial Narrow" panose="020B0606020202030204" charset="0"/>
              </a:rPr>
              <a:t>Figure 9: </a:t>
            </a:r>
            <a:r>
              <a:rPr lang="en-US" sz="1800" dirty="0">
                <a:effectLst/>
                <a:latin typeface="Arial Narrow" panose="020B0606020202030204" charset="0"/>
                <a:ea typeface="SimSun" panose="02010600030101010101" pitchFamily="2" charset="-122"/>
                <a:cs typeface="Arial Narrow" panose="020B0606020202030204" charset="0"/>
              </a:rPr>
              <a:t>Percentage of responses about some regular health </a:t>
            </a:r>
            <a:r>
              <a:rPr lang="en-US" sz="1800" dirty="0" err="1">
                <a:effectLst/>
                <a:latin typeface="Arial Narrow" panose="020B0606020202030204" charset="0"/>
                <a:ea typeface="SimSun" panose="02010600030101010101" pitchFamily="2" charset="-122"/>
                <a:cs typeface="Arial Narrow" panose="020B0606020202030204" charset="0"/>
              </a:rPr>
              <a:t>behaviours</a:t>
            </a:r>
            <a:r>
              <a:rPr lang="en-US" sz="1800" dirty="0">
                <a:effectLst/>
                <a:latin typeface="Arial Narrow" panose="020B0606020202030204" charset="0"/>
                <a:ea typeface="SimSun" panose="02010600030101010101" pitchFamily="2" charset="-122"/>
                <a:cs typeface="Arial Narrow" panose="020B0606020202030204" charset="0"/>
              </a:rPr>
              <a:t> related to different diseases.</a:t>
            </a:r>
            <a:endParaRPr lang="en-US" altLang="en-US" sz="1800" b="1" dirty="0">
              <a:solidFill>
                <a:srgbClr val="7030A0"/>
              </a:solidFill>
              <a:latin typeface="Arial Narrow" panose="020B0606020202030204" charset="0"/>
              <a:cs typeface="Arial Narrow" panose="020B0606020202030204" charset="0"/>
            </a:endParaRPr>
          </a:p>
        </p:txBody>
      </p:sp>
      <p:sp>
        <p:nvSpPr>
          <p:cNvPr id="4" name="Title 1"/>
          <p:cNvSpPr txBox="1"/>
          <p:nvPr/>
        </p:nvSpPr>
        <p:spPr>
          <a:xfrm>
            <a:off x="0" y="0"/>
            <a:ext cx="12192000" cy="332105"/>
          </a:xfrm>
          <a:prstGeom prst="rect">
            <a:avLst/>
          </a:prstGeom>
          <a:solidFill>
            <a:schemeClr val="accent6">
              <a:lumMod val="60000"/>
              <a:lumOff val="40000"/>
            </a:schemeClr>
          </a:solidFill>
        </p:spPr>
        <p:txBody>
          <a:bodyPr vert="horz" lIns="68580" tIns="34290" rIns="68580" bIns="34290" rtlCol="0" anchor="ctr"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 (Practices related information)</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624320"/>
            <a:ext cx="12192635" cy="2476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Slide Number Placeholder 2"/>
          <p:cNvSpPr>
            <a:spLocks noGrp="1"/>
          </p:cNvSpPr>
          <p:nvPr>
            <p:ph type="sldNum" sz="quarter" idx="12"/>
          </p:nvPr>
        </p:nvSpPr>
        <p:spPr>
          <a:xfrm>
            <a:off x="8737600" y="6306185"/>
            <a:ext cx="2844800" cy="476250"/>
          </a:xfrm>
        </p:spPr>
        <p:txBody>
          <a:bodyPr/>
          <a:p>
            <a:fld id="{9B618960-8005-486C-9A75-10CB2AAC16F9}" type="slidenum">
              <a:rPr lang="en-US" smtClean="0"/>
            </a:fld>
            <a:endParaRPr lang="en-US"/>
          </a:p>
        </p:txBody>
      </p:sp>
      <p:pic>
        <p:nvPicPr>
          <p:cNvPr id="141" name="Image 141"/>
          <p:cNvPicPr/>
          <p:nvPr/>
        </p:nvPicPr>
        <p:blipFill>
          <a:blip r:embed="rId1" cstate="print"/>
          <a:srcRect b="39869"/>
          <a:stretch>
            <a:fillRect/>
          </a:stretch>
        </p:blipFill>
        <p:spPr>
          <a:xfrm>
            <a:off x="1920875" y="1271905"/>
            <a:ext cx="8366760" cy="5050155"/>
          </a:xfrm>
          <a:prstGeom prst="rect">
            <a:avLst/>
          </a:prstGeom>
          <a:ln>
            <a:solidFill>
              <a:srgbClr val="002060"/>
            </a:solidFill>
          </a:ln>
        </p:spPr>
      </p:pic>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33400" y="1864995"/>
          <a:ext cx="11160760" cy="4013835"/>
        </p:xfrm>
        <a:graphic>
          <a:graphicData uri="http://schemas.openxmlformats.org/drawingml/2006/table">
            <a:tbl>
              <a:tblPr firstRow="1" bandRow="1">
                <a:tableStyleId>{5940675A-B579-460E-94D1-54222C63F5DA}</a:tableStyleId>
              </a:tblPr>
              <a:tblGrid>
                <a:gridCol w="1114425"/>
                <a:gridCol w="8187690"/>
                <a:gridCol w="1858645"/>
              </a:tblGrid>
              <a:tr h="593090">
                <a:tc>
                  <a:txBody>
                    <a:bodyPr/>
                    <a:p>
                      <a:pPr indent="0" algn="ctr">
                        <a:buNone/>
                      </a:pPr>
                      <a:r>
                        <a:rPr lang="en-US" sz="1800" b="1">
                          <a:solidFill>
                            <a:srgbClr val="000000"/>
                          </a:solidFill>
                          <a:latin typeface="Arial Narrow" panose="020B0606020202030204" charset="0"/>
                          <a:cs typeface="Arial Narrow" panose="020B0606020202030204" charset="0"/>
                        </a:rPr>
                        <a:t>Sl. No.</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6C5BF"/>
                    </a:solidFill>
                  </a:tcPr>
                </a:tc>
                <a:tc>
                  <a:txBody>
                    <a:bodyPr/>
                    <a:p>
                      <a:pPr indent="0" algn="ctr">
                        <a:buNone/>
                      </a:pPr>
                      <a:r>
                        <a:rPr lang="en-US" sz="1800" b="1">
                          <a:solidFill>
                            <a:srgbClr val="000000"/>
                          </a:solidFill>
                          <a:latin typeface="Arial Narrow" panose="020B0606020202030204" charset="0"/>
                          <a:cs typeface="Arial Narrow" panose="020B0606020202030204" charset="0"/>
                        </a:rPr>
                        <a:t>What are the causative agents of Diarrheal Diseases?</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6C5BF"/>
                    </a:solidFill>
                  </a:tcPr>
                </a:tc>
                <a:tc>
                  <a:txBody>
                    <a:bodyPr/>
                    <a:p>
                      <a:pPr indent="0" algn="ctr">
                        <a:buNone/>
                      </a:pPr>
                      <a:r>
                        <a:rPr lang="en-US" sz="1800" b="1">
                          <a:solidFill>
                            <a:srgbClr val="000000"/>
                          </a:solidFill>
                          <a:latin typeface="Arial Narrow" panose="020B0606020202030204" charset="0"/>
                          <a:cs typeface="Arial Narrow" panose="020B0606020202030204" charset="0"/>
                        </a:rPr>
                        <a:t>Percentage</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6C5BF"/>
                    </a:solidFill>
                  </a:tcPr>
                </a:tc>
              </a:tr>
              <a:tr h="569595">
                <a:tc>
                  <a:txBody>
                    <a:bodyPr/>
                    <a:p>
                      <a:pPr indent="0" algn="ctr">
                        <a:buNone/>
                      </a:pPr>
                      <a:r>
                        <a:rPr lang="en-US" sz="1800" b="1">
                          <a:solidFill>
                            <a:srgbClr val="000000"/>
                          </a:solidFill>
                          <a:latin typeface="Arial Narrow" panose="020B0606020202030204" charset="0"/>
                          <a:cs typeface="Arial Narrow" panose="020B0606020202030204" charset="0"/>
                        </a:rPr>
                        <a:t>1</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DF5A"/>
                    </a:solidFill>
                  </a:tcPr>
                </a:tc>
                <a:tc>
                  <a:txBody>
                    <a:bodyPr/>
                    <a:p>
                      <a:pPr indent="0" algn="ctr">
                        <a:buNone/>
                      </a:pPr>
                      <a:r>
                        <a:rPr lang="en-US" sz="1800" b="0">
                          <a:solidFill>
                            <a:srgbClr val="000000"/>
                          </a:solidFill>
                          <a:latin typeface="Arial Narrow" panose="020B0606020202030204" charset="0"/>
                          <a:cs typeface="Arial Narrow" panose="020B0606020202030204" charset="0"/>
                        </a:rPr>
                        <a:t>Bacteria </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39%</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FC4D7"/>
                    </a:solidFill>
                  </a:tcPr>
                </a:tc>
              </a:tr>
              <a:tr h="570865">
                <a:tc>
                  <a:txBody>
                    <a:bodyPr/>
                    <a:p>
                      <a:pPr indent="0" algn="ctr">
                        <a:buNone/>
                      </a:pPr>
                      <a:r>
                        <a:rPr lang="en-US" sz="1800" b="1">
                          <a:solidFill>
                            <a:srgbClr val="000000"/>
                          </a:solidFill>
                          <a:latin typeface="Arial Narrow" panose="020B0606020202030204" charset="0"/>
                          <a:cs typeface="Arial Narrow" panose="020B0606020202030204" charset="0"/>
                        </a:rPr>
                        <a:t>2</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DF5A"/>
                    </a:solidFill>
                  </a:tcPr>
                </a:tc>
                <a:tc>
                  <a:txBody>
                    <a:bodyPr/>
                    <a:p>
                      <a:pPr indent="0" algn="ctr">
                        <a:buNone/>
                      </a:pPr>
                      <a:r>
                        <a:rPr lang="en-US" sz="1800" b="0">
                          <a:solidFill>
                            <a:srgbClr val="000000"/>
                          </a:solidFill>
                          <a:latin typeface="Arial Narrow" panose="020B0606020202030204" charset="0"/>
                          <a:cs typeface="Arial Narrow" panose="020B0606020202030204" charset="0"/>
                        </a:rPr>
                        <a:t>Virus</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7%</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FC4D7"/>
                    </a:solidFill>
                  </a:tcPr>
                </a:tc>
              </a:tr>
              <a:tr h="570230">
                <a:tc>
                  <a:txBody>
                    <a:bodyPr/>
                    <a:p>
                      <a:pPr indent="0" algn="ctr">
                        <a:buNone/>
                      </a:pPr>
                      <a:r>
                        <a:rPr lang="en-US" sz="1800" b="1">
                          <a:solidFill>
                            <a:srgbClr val="000000"/>
                          </a:solidFill>
                          <a:latin typeface="Arial Narrow" panose="020B0606020202030204" charset="0"/>
                          <a:cs typeface="Arial Narrow" panose="020B0606020202030204" charset="0"/>
                        </a:rPr>
                        <a:t>3</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DF5A"/>
                    </a:solidFill>
                  </a:tcPr>
                </a:tc>
                <a:tc>
                  <a:txBody>
                    <a:bodyPr/>
                    <a:p>
                      <a:pPr indent="0" algn="ctr">
                        <a:buNone/>
                      </a:pPr>
                      <a:r>
                        <a:rPr lang="en-US" sz="1800" b="1">
                          <a:solidFill>
                            <a:srgbClr val="0070C0"/>
                          </a:solidFill>
                          <a:latin typeface="Arial Narrow" panose="020B0606020202030204" charset="0"/>
                          <a:cs typeface="Arial Narrow" panose="020B0606020202030204" charset="0"/>
                        </a:rPr>
                        <a:t>Bacteria and Virus both</a:t>
                      </a:r>
                      <a:endParaRPr lang="en-US" sz="1800" b="1">
                        <a:solidFill>
                          <a:srgbClr val="0070C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70C0"/>
                          </a:solidFill>
                          <a:latin typeface="Arial Narrow" panose="020B0606020202030204" charset="0"/>
                          <a:cs typeface="Arial Narrow" panose="020B0606020202030204" charset="0"/>
                        </a:rPr>
                        <a:t>43%</a:t>
                      </a:r>
                      <a:endParaRPr lang="en-US" sz="1800" b="1">
                        <a:solidFill>
                          <a:srgbClr val="0070C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FC4D7"/>
                    </a:solidFill>
                  </a:tcPr>
                </a:tc>
              </a:tr>
              <a:tr h="569595">
                <a:tc>
                  <a:txBody>
                    <a:bodyPr/>
                    <a:p>
                      <a:pPr indent="0" algn="ctr">
                        <a:buNone/>
                      </a:pPr>
                      <a:r>
                        <a:rPr lang="en-US" sz="1800" b="1">
                          <a:solidFill>
                            <a:srgbClr val="000000"/>
                          </a:solidFill>
                          <a:latin typeface="Arial Narrow" panose="020B0606020202030204" charset="0"/>
                          <a:cs typeface="Arial Narrow" panose="020B0606020202030204" charset="0"/>
                        </a:rPr>
                        <a:t>4</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DF5A"/>
                    </a:solidFill>
                  </a:tcPr>
                </a:tc>
                <a:tc>
                  <a:txBody>
                    <a:bodyPr/>
                    <a:p>
                      <a:pPr indent="0" algn="ctr">
                        <a:buNone/>
                      </a:pPr>
                      <a:r>
                        <a:rPr lang="en-US" sz="1800" b="0">
                          <a:solidFill>
                            <a:srgbClr val="000000"/>
                          </a:solidFill>
                          <a:latin typeface="Arial Narrow" panose="020B0606020202030204" charset="0"/>
                          <a:cs typeface="Arial Narrow" panose="020B0606020202030204" charset="0"/>
                        </a:rPr>
                        <a:t>None of them</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1%</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FC4D7"/>
                    </a:solidFill>
                  </a:tcPr>
                </a:tc>
              </a:tr>
              <a:tr h="570230">
                <a:tc>
                  <a:txBody>
                    <a:bodyPr/>
                    <a:p>
                      <a:pPr indent="0" algn="ctr">
                        <a:buNone/>
                      </a:pPr>
                      <a:r>
                        <a:rPr lang="en-US" sz="1800" b="1">
                          <a:solidFill>
                            <a:srgbClr val="000000"/>
                          </a:solidFill>
                          <a:latin typeface="Arial Narrow" panose="020B0606020202030204" charset="0"/>
                          <a:cs typeface="Arial Narrow" panose="020B0606020202030204" charset="0"/>
                        </a:rPr>
                        <a:t>5</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DF5A"/>
                    </a:solidFill>
                  </a:tcPr>
                </a:tc>
                <a:tc>
                  <a:txBody>
                    <a:bodyPr/>
                    <a:p>
                      <a:pPr indent="0" algn="ctr">
                        <a:buNone/>
                      </a:pPr>
                      <a:r>
                        <a:rPr lang="en-US" sz="1800" b="0">
                          <a:solidFill>
                            <a:srgbClr val="000000"/>
                          </a:solidFill>
                          <a:latin typeface="Arial Narrow" panose="020B0606020202030204" charset="0"/>
                          <a:cs typeface="Arial Narrow" panose="020B0606020202030204" charset="0"/>
                        </a:rPr>
                        <a:t>Don't Know</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10%</a:t>
                      </a:r>
                      <a:endParaRPr lang="en-US" sz="1800" b="0">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FC4D7"/>
                    </a:solidFill>
                  </a:tcPr>
                </a:tc>
              </a:tr>
              <a:tr h="570230">
                <a:tc gridSpan="2">
                  <a:txBody>
                    <a:bodyPr/>
                    <a:p>
                      <a:pPr indent="0" algn="ctr">
                        <a:buNone/>
                      </a:pPr>
                      <a:r>
                        <a:rPr lang="en-US" sz="1800" b="1">
                          <a:solidFill>
                            <a:srgbClr val="000000"/>
                          </a:solidFill>
                          <a:latin typeface="Arial Narrow" panose="020B0606020202030204" charset="0"/>
                          <a:cs typeface="Arial Narrow" panose="020B0606020202030204" charset="0"/>
                        </a:rPr>
                        <a:t>Total</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BD3A3"/>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buNone/>
                      </a:pPr>
                      <a:r>
                        <a:rPr lang="en-US" sz="1800" b="1">
                          <a:solidFill>
                            <a:srgbClr val="000000"/>
                          </a:solidFill>
                          <a:latin typeface="Arial Narrow" panose="020B0606020202030204" charset="0"/>
                          <a:cs typeface="Arial Narrow" panose="020B0606020202030204" charset="0"/>
                        </a:rPr>
                        <a:t>100%</a:t>
                      </a:r>
                      <a:endParaRPr lang="en-US" sz="1800" b="1">
                        <a:solidFill>
                          <a:srgbClr val="000000"/>
                        </a:solidFill>
                        <a:latin typeface="Arial Narrow" panose="020B0606020202030204" charset="0"/>
                        <a:ea typeface="Cambria" panose="02040503050406030204" charset="0"/>
                        <a:cs typeface="Arial Narrow" panose="020B060602020203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BD3A3"/>
                    </a:solidFill>
                  </a:tcPr>
                </a:tc>
              </a:tr>
            </a:tbl>
          </a:graphicData>
        </a:graphic>
      </p:graphicFrame>
      <p:sp>
        <p:nvSpPr>
          <p:cNvPr id="2" name="Title 1"/>
          <p:cNvSpPr txBox="1"/>
          <p:nvPr/>
        </p:nvSpPr>
        <p:spPr>
          <a:xfrm>
            <a:off x="0" y="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Text Box 2"/>
          <p:cNvSpPr txBox="1"/>
          <p:nvPr/>
        </p:nvSpPr>
        <p:spPr>
          <a:xfrm>
            <a:off x="533400" y="967105"/>
            <a:ext cx="11160760" cy="398780"/>
          </a:xfrm>
          <a:prstGeom prst="rect">
            <a:avLst/>
          </a:prstGeom>
          <a:noFill/>
        </p:spPr>
        <p:txBody>
          <a:bodyPr wrap="square" rtlCol="0" anchor="t">
            <a:spAutoFit/>
          </a:bodyPr>
          <a:p>
            <a:pPr algn="ctr"/>
            <a:r>
              <a:rPr lang="en-US" altLang="en-US" sz="2000" b="1" dirty="0">
                <a:latin typeface="Arial Narrow" panose="020B0606020202030204" charset="0"/>
                <a:ea typeface="SimSun" panose="02010600030101010101" pitchFamily="2" charset="-122"/>
                <a:cs typeface="Arial Narrow" panose="020B0606020202030204" charset="0"/>
                <a:sym typeface="+mn-ea"/>
              </a:rPr>
              <a:t>Table</a:t>
            </a:r>
            <a:r>
              <a:rPr lang="en-US" sz="2000" b="1" dirty="0">
                <a:effectLst/>
                <a:latin typeface="Arial Narrow" panose="020B0606020202030204" charset="0"/>
                <a:ea typeface="SimSun" panose="02010600030101010101" pitchFamily="2" charset="-122"/>
                <a:cs typeface="Arial Narrow" panose="020B0606020202030204" charset="0"/>
                <a:sym typeface="+mn-ea"/>
              </a:rPr>
              <a:t> 6: Know about the </a:t>
            </a:r>
            <a:r>
              <a:rPr lang="en-US" sz="2000" b="1">
                <a:solidFill>
                  <a:srgbClr val="000000"/>
                </a:solidFill>
                <a:latin typeface="Arial Narrow" panose="020B0606020202030204" charset="0"/>
                <a:cs typeface="Arial Narrow" panose="020B0606020202030204" charset="0"/>
                <a:sym typeface="+mn-ea"/>
              </a:rPr>
              <a:t>causative agents of Diarrheal Diseases.</a:t>
            </a:r>
            <a:r>
              <a:rPr lang="en-US" sz="2000" b="1" dirty="0">
                <a:effectLst/>
                <a:latin typeface="Arial Narrow" panose="020B0606020202030204" charset="0"/>
                <a:ea typeface="SimSun" panose="02010600030101010101" pitchFamily="2" charset="-122"/>
                <a:cs typeface="Arial Narrow" panose="020B0606020202030204" charset="0"/>
                <a:sym typeface="+mn-ea"/>
              </a:rPr>
              <a:t> </a:t>
            </a:r>
            <a:endParaRPr lang="en-US" sz="2000" b="1" dirty="0">
              <a:effectLst/>
              <a:latin typeface="Arial Narrow" panose="020B0606020202030204" charset="0"/>
              <a:ea typeface="SimSun" panose="02010600030101010101" pitchFamily="2" charset="-122"/>
              <a:cs typeface="Arial Narrow" panose="020B0606020202030204" charset="0"/>
              <a:sym typeface="+mn-ea"/>
            </a:endParaRPr>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609600" y="1945640"/>
          <a:ext cx="11031855" cy="3931920"/>
        </p:xfrm>
        <a:graphic>
          <a:graphicData uri="http://schemas.openxmlformats.org/drawingml/2006/table">
            <a:tbl>
              <a:tblPr firstRow="1" bandRow="1">
                <a:tableStyleId>{5C22544A-7EE6-4342-B048-85BDC9FD1C3A}</a:tableStyleId>
              </a:tblPr>
              <a:tblGrid>
                <a:gridCol w="8151495"/>
                <a:gridCol w="2880360"/>
              </a:tblGrid>
              <a:tr h="491490">
                <a:tc>
                  <a:txBody>
                    <a:bodyPr/>
                    <a:p>
                      <a:pPr indent="0" algn="ctr">
                        <a:buNone/>
                      </a:pPr>
                      <a:r>
                        <a:rPr lang="en-US" sz="1800" b="1">
                          <a:solidFill>
                            <a:srgbClr val="000000"/>
                          </a:solidFill>
                          <a:latin typeface="Arial Narrow" panose="020B0606020202030204" charset="0"/>
                          <a:cs typeface="Arial Narrow" panose="020B0606020202030204" charset="0"/>
                        </a:rPr>
                        <a:t>Water borne disease is caused by - </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90000"/>
                      </a:schemeClr>
                    </a:solidFill>
                  </a:tcPr>
                </a:tc>
                <a:tc>
                  <a:txBody>
                    <a:bodyPr/>
                    <a:p>
                      <a:pPr indent="0" algn="ctr">
                        <a:buNone/>
                      </a:pPr>
                      <a:r>
                        <a:rPr lang="en-US" sz="1800">
                          <a:solidFill>
                            <a:srgbClr val="000000"/>
                          </a:solidFill>
                          <a:latin typeface="Arial Narrow" panose="020B0606020202030204" charset="0"/>
                          <a:cs typeface="Arial Narrow" panose="020B0606020202030204" charset="0"/>
                          <a:sym typeface="+mn-ea"/>
                        </a:rPr>
                        <a:t>Percentage</a:t>
                      </a:r>
                      <a:endParaRPr lang="en-US" sz="1800" b="1">
                        <a:solidFill>
                          <a:srgbClr val="000000"/>
                        </a:solidFill>
                        <a:latin typeface="Arial Narrow" panose="020B0606020202030204" charset="0"/>
                        <a:cs typeface="Arial Narrow" panose="020B0606020202030204" charset="0"/>
                        <a:sym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90000"/>
                      </a:schemeClr>
                    </a:solidFill>
                  </a:tcPr>
                </a:tc>
              </a:tr>
              <a:tr h="491490">
                <a:tc>
                  <a:txBody>
                    <a:bodyPr/>
                    <a:p>
                      <a:pPr indent="0" algn="ctr">
                        <a:buNone/>
                      </a:pPr>
                      <a:r>
                        <a:rPr lang="en-US" sz="1800" b="0">
                          <a:solidFill>
                            <a:srgbClr val="000000"/>
                          </a:solidFill>
                          <a:latin typeface="Arial Narrow" panose="020B0606020202030204" charset="0"/>
                          <a:cs typeface="Arial Narrow" panose="020B0606020202030204" charset="0"/>
                        </a:rPr>
                        <a:t>Eating raw foods</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17%</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1490">
                <a:tc>
                  <a:txBody>
                    <a:bodyPr/>
                    <a:p>
                      <a:pPr indent="0" algn="ctr">
                        <a:buNone/>
                      </a:pPr>
                      <a:r>
                        <a:rPr lang="en-US" sz="1800" b="1">
                          <a:solidFill>
                            <a:srgbClr val="0070C0"/>
                          </a:solidFill>
                          <a:latin typeface="Arial Narrow" panose="020B0606020202030204" charset="0"/>
                          <a:cs typeface="Arial Narrow" panose="020B0606020202030204" charset="0"/>
                        </a:rPr>
                        <a:t>Drinking polluted water</a:t>
                      </a:r>
                      <a:endParaRPr lang="en-US" sz="1800" b="1">
                        <a:solidFill>
                          <a:srgbClr val="0070C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70C0"/>
                          </a:solidFill>
                          <a:latin typeface="Arial Narrow" panose="020B0606020202030204" charset="0"/>
                          <a:cs typeface="Arial Narrow" panose="020B0606020202030204" charset="0"/>
                        </a:rPr>
                        <a:t>64%</a:t>
                      </a:r>
                      <a:endParaRPr lang="en-US" sz="1800" b="1">
                        <a:solidFill>
                          <a:srgbClr val="0070C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1490">
                <a:tc>
                  <a:txBody>
                    <a:bodyPr/>
                    <a:p>
                      <a:pPr indent="0" algn="ctr">
                        <a:buNone/>
                      </a:pPr>
                      <a:r>
                        <a:rPr lang="en-US" sz="1800" b="0">
                          <a:solidFill>
                            <a:srgbClr val="000000"/>
                          </a:solidFill>
                          <a:latin typeface="Arial Narrow" panose="020B0606020202030204" charset="0"/>
                          <a:cs typeface="Arial Narrow" panose="020B0606020202030204" charset="0"/>
                        </a:rPr>
                        <a:t>Eating restaurant foods</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11%</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1490">
                <a:tc>
                  <a:txBody>
                    <a:bodyPr/>
                    <a:p>
                      <a:pPr indent="0" algn="ctr">
                        <a:buNone/>
                      </a:pPr>
                      <a:r>
                        <a:rPr lang="en-US" sz="1800" b="0">
                          <a:solidFill>
                            <a:srgbClr val="000000"/>
                          </a:solidFill>
                          <a:latin typeface="Arial Narrow" panose="020B0606020202030204" charset="0"/>
                          <a:cs typeface="Arial Narrow" panose="020B0606020202030204" charset="0"/>
                        </a:rPr>
                        <a:t>Taking water frequently</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3%</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1490">
                <a:tc>
                  <a:txBody>
                    <a:bodyPr/>
                    <a:p>
                      <a:pPr indent="0" algn="ctr">
                        <a:buNone/>
                      </a:pPr>
                      <a:r>
                        <a:rPr lang="en-US" sz="1800" b="0">
                          <a:solidFill>
                            <a:srgbClr val="000000"/>
                          </a:solidFill>
                          <a:latin typeface="Arial Narrow" panose="020B0606020202030204" charset="0"/>
                          <a:cs typeface="Arial Narrow" panose="020B0606020202030204" charset="0"/>
                        </a:rPr>
                        <a:t> Drinking less water daily</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2%</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1490">
                <a:tc>
                  <a:txBody>
                    <a:bodyPr/>
                    <a:p>
                      <a:pPr indent="0" algn="ctr">
                        <a:buNone/>
                      </a:pPr>
                      <a:r>
                        <a:rPr lang="en-US" sz="1800" b="0">
                          <a:solidFill>
                            <a:srgbClr val="000000"/>
                          </a:solidFill>
                          <a:latin typeface="Arial Narrow" panose="020B0606020202030204" charset="0"/>
                          <a:cs typeface="Arial Narrow" panose="020B0606020202030204" charset="0"/>
                        </a:rPr>
                        <a:t>None of the above</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3%</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1490">
                <a:tc>
                  <a:txBody>
                    <a:bodyPr/>
                    <a:p>
                      <a:pPr indent="0" algn="ctr">
                        <a:buNone/>
                      </a:pPr>
                      <a:r>
                        <a:rPr lang="en-US" sz="1800" b="1">
                          <a:solidFill>
                            <a:srgbClr val="000000"/>
                          </a:solidFill>
                          <a:latin typeface="Arial Narrow" panose="020B0606020202030204" charset="0"/>
                          <a:cs typeface="Arial Narrow" panose="020B0606020202030204" charset="0"/>
                        </a:rPr>
                        <a:t>Total</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90000"/>
                      </a:schemeClr>
                    </a:solidFill>
                  </a:tcPr>
                </a:tc>
                <a:tc>
                  <a:txBody>
                    <a:bodyPr/>
                    <a:p>
                      <a:pPr indent="0" algn="ctr">
                        <a:buNone/>
                      </a:pPr>
                      <a:r>
                        <a:rPr lang="en-US" sz="1800" b="1">
                          <a:solidFill>
                            <a:srgbClr val="000000"/>
                          </a:solidFill>
                          <a:latin typeface="Arial Narrow" panose="020B0606020202030204" charset="0"/>
                          <a:cs typeface="Arial Narrow" panose="020B0606020202030204" charset="0"/>
                        </a:rPr>
                        <a:t>100%</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90000"/>
                      </a:schemeClr>
                    </a:solidFill>
                  </a:tcPr>
                </a:tc>
              </a:tr>
            </a:tbl>
          </a:graphicData>
        </a:graphic>
      </p:graphicFrame>
      <p:sp>
        <p:nvSpPr>
          <p:cNvPr id="2" name="Title 1"/>
          <p:cNvSpPr txBox="1"/>
          <p:nvPr/>
        </p:nvSpPr>
        <p:spPr>
          <a:xfrm>
            <a:off x="0" y="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Text Box 2"/>
          <p:cNvSpPr txBox="1"/>
          <p:nvPr/>
        </p:nvSpPr>
        <p:spPr>
          <a:xfrm>
            <a:off x="533400" y="1104265"/>
            <a:ext cx="11160760" cy="398780"/>
          </a:xfrm>
          <a:prstGeom prst="rect">
            <a:avLst/>
          </a:prstGeom>
          <a:noFill/>
        </p:spPr>
        <p:txBody>
          <a:bodyPr wrap="square" rtlCol="0" anchor="t">
            <a:spAutoFit/>
          </a:bodyPr>
          <a:p>
            <a:pPr algn="ctr"/>
            <a:r>
              <a:rPr lang="en-US" altLang="en-US" sz="2000" b="1" dirty="0">
                <a:latin typeface="Arial Narrow" panose="020B0606020202030204" charset="0"/>
                <a:ea typeface="SimSun" panose="02010600030101010101" pitchFamily="2" charset="-122"/>
                <a:cs typeface="Arial Narrow" panose="020B0606020202030204" charset="0"/>
                <a:sym typeface="+mn-ea"/>
              </a:rPr>
              <a:t>Table</a:t>
            </a:r>
            <a:r>
              <a:rPr lang="en-US" sz="2000" b="1" dirty="0">
                <a:effectLst/>
                <a:latin typeface="Arial Narrow" panose="020B0606020202030204" charset="0"/>
                <a:ea typeface="SimSun" panose="02010600030101010101" pitchFamily="2" charset="-122"/>
                <a:cs typeface="Arial Narrow" panose="020B0606020202030204" charset="0"/>
                <a:sym typeface="+mn-ea"/>
              </a:rPr>
              <a:t> 7: Know about how water borne diseases cause - by. </a:t>
            </a:r>
            <a:endParaRPr lang="en-US" sz="2000" b="1" dirty="0">
              <a:effectLst/>
              <a:latin typeface="Arial Narrow" panose="020B0606020202030204" charset="0"/>
              <a:ea typeface="SimSun" panose="02010600030101010101" pitchFamily="2" charset="-122"/>
              <a:cs typeface="Arial Narrow" panose="020B0606020202030204" charset="0"/>
              <a:sym typeface="+mn-ea"/>
            </a:endParaRPr>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Content Placeholder 6"/>
          <p:cNvGraphicFramePr/>
          <p:nvPr>
            <p:ph sz="half" idx="1"/>
          </p:nvPr>
        </p:nvGraphicFramePr>
        <p:xfrm>
          <a:off x="6854825" y="1750695"/>
          <a:ext cx="4930140" cy="4293870"/>
        </p:xfrm>
        <a:graphic>
          <a:graphicData uri="http://schemas.openxmlformats.org/drawingml/2006/table">
            <a:tbl>
              <a:tblPr firstRow="1" bandRow="1">
                <a:tableStyleId>{5C22544A-7EE6-4342-B048-85BDC9FD1C3A}</a:tableStyleId>
              </a:tblPr>
              <a:tblGrid>
                <a:gridCol w="3634105"/>
                <a:gridCol w="1296035"/>
              </a:tblGrid>
              <a:tr h="715645">
                <a:tc>
                  <a:txBody>
                    <a:bodyPr/>
                    <a:p>
                      <a:pPr indent="0" algn="ctr">
                        <a:buNone/>
                      </a:pPr>
                      <a:r>
                        <a:rPr lang="en-US" sz="1800" b="1">
                          <a:solidFill>
                            <a:srgbClr val="000000"/>
                          </a:solidFill>
                          <a:latin typeface="Arial Narrow" panose="020B0606020202030204" charset="0"/>
                          <a:cs typeface="Arial Narrow" panose="020B0606020202030204" charset="0"/>
                        </a:rPr>
                        <a:t>If Yes, How you purify Impure Water?</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a:solidFill>
                            <a:srgbClr val="000000"/>
                          </a:solidFill>
                          <a:latin typeface="Arial Narrow" panose="020B0606020202030204" charset="0"/>
                          <a:cs typeface="Arial Narrow" panose="020B0606020202030204" charset="0"/>
                          <a:sym typeface="+mn-ea"/>
                        </a:rPr>
                        <a:t>Percentage</a:t>
                      </a:r>
                      <a:endParaRPr lang="en-US" sz="1800" b="1">
                        <a:solidFill>
                          <a:srgbClr val="000000"/>
                        </a:solidFill>
                        <a:latin typeface="Arial Narrow" panose="020B0606020202030204" charset="0"/>
                        <a:cs typeface="Arial Narrow" panose="020B0606020202030204" charset="0"/>
                        <a:sym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15645">
                <a:tc>
                  <a:txBody>
                    <a:bodyPr/>
                    <a:p>
                      <a:pPr indent="0" algn="ctr">
                        <a:buNone/>
                      </a:pPr>
                      <a:r>
                        <a:rPr lang="en-US" sz="1800" b="0">
                          <a:solidFill>
                            <a:srgbClr val="000000"/>
                          </a:solidFill>
                          <a:latin typeface="Arial Narrow" panose="020B0606020202030204" charset="0"/>
                          <a:cs typeface="Arial Narrow" panose="020B0606020202030204" charset="0"/>
                        </a:rPr>
                        <a:t>Filter using cloths</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26%</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15645">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Boiling</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35%</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15645">
                <a:tc>
                  <a:txBody>
                    <a:bodyPr/>
                    <a:p>
                      <a:pPr indent="0" algn="ctr">
                        <a:buNone/>
                      </a:pPr>
                      <a:r>
                        <a:rPr lang="en-US" sz="1800" b="0">
                          <a:solidFill>
                            <a:srgbClr val="000000"/>
                          </a:solidFill>
                          <a:latin typeface="Arial Narrow" panose="020B0606020202030204" charset="0"/>
                          <a:cs typeface="Arial Narrow" panose="020B0606020202030204" charset="0"/>
                        </a:rPr>
                        <a:t>Using Fitkary</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30%</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15645">
                <a:tc>
                  <a:txBody>
                    <a:bodyPr/>
                    <a:p>
                      <a:pPr indent="0" algn="ctr">
                        <a:buNone/>
                      </a:pPr>
                      <a:r>
                        <a:rPr lang="en-US" sz="1800" b="0">
                          <a:solidFill>
                            <a:srgbClr val="000000"/>
                          </a:solidFill>
                          <a:latin typeface="Arial Narrow" panose="020B0606020202030204" charset="0"/>
                          <a:cs typeface="Arial Narrow" panose="020B0606020202030204" charset="0"/>
                        </a:rPr>
                        <a:t>Using water treating tablet</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9%</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15645">
                <a:tc>
                  <a:txBody>
                    <a:bodyPr/>
                    <a:p>
                      <a:pPr indent="0" algn="ctr">
                        <a:buNone/>
                      </a:pPr>
                      <a:r>
                        <a:rPr lang="en-US" sz="1800" b="1">
                          <a:solidFill>
                            <a:srgbClr val="000000"/>
                          </a:solidFill>
                          <a:latin typeface="Arial Narrow" panose="020B0606020202030204" charset="0"/>
                          <a:cs typeface="Arial Narrow" panose="020B0606020202030204" charset="0"/>
                        </a:rPr>
                        <a:t>Total</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0000"/>
                          </a:solidFill>
                          <a:latin typeface="Arial Narrow" panose="020B0606020202030204" charset="0"/>
                          <a:cs typeface="Arial Narrow" panose="020B0606020202030204" charset="0"/>
                        </a:rPr>
                        <a:t>100%</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2" name="Content Placeholder 1"/>
          <p:cNvGraphicFramePr/>
          <p:nvPr>
            <p:ph sz="half" idx="2"/>
          </p:nvPr>
        </p:nvGraphicFramePr>
        <p:xfrm>
          <a:off x="353060" y="1751965"/>
          <a:ext cx="6085205" cy="4290695"/>
        </p:xfrm>
        <a:graphic>
          <a:graphicData uri="http://schemas.openxmlformats.org/drawingml/2006/chart">
            <c:chart xmlns:c="http://schemas.openxmlformats.org/drawingml/2006/chart" xmlns:r="http://schemas.openxmlformats.org/officeDocument/2006/relationships" r:id="rId1"/>
          </a:graphicData>
        </a:graphic>
      </p:graphicFrame>
      <p:sp>
        <p:nvSpPr>
          <p:cNvPr id="3" name="Title 1"/>
          <p:cNvSpPr txBox="1"/>
          <p:nvPr/>
        </p:nvSpPr>
        <p:spPr>
          <a:xfrm>
            <a:off x="0" y="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0240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 name="Text Box 3"/>
          <p:cNvSpPr txBox="1"/>
          <p:nvPr/>
        </p:nvSpPr>
        <p:spPr>
          <a:xfrm>
            <a:off x="353060" y="896620"/>
            <a:ext cx="11432540" cy="368300"/>
          </a:xfrm>
          <a:prstGeom prst="rect">
            <a:avLst/>
          </a:prstGeom>
          <a:noFill/>
        </p:spPr>
        <p:txBody>
          <a:bodyPr wrap="square" rtlCol="0" anchor="t">
            <a:spAutoFit/>
          </a:bodyPr>
          <a:p>
            <a:pPr algn="ctr"/>
            <a:r>
              <a:rPr lang="en-US" b="1">
                <a:latin typeface="Arial Narrow" panose="020B0606020202030204" charset="0"/>
                <a:cs typeface="Arial Narrow" panose="020B0606020202030204" charset="0"/>
              </a:rPr>
              <a:t>Figure 10 - % of respondents who purify water before use.</a:t>
            </a:r>
            <a:endParaRPr lang="en-US" b="1">
              <a:latin typeface="Arial Narrow" panose="020B0606020202030204" charset="0"/>
              <a:cs typeface="Arial Narrow" panose="020B0606020202030204" charset="0"/>
            </a:endParaRPr>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sz="half" idx="1"/>
          </p:nvPr>
        </p:nvGraphicFramePr>
        <p:xfrm>
          <a:off x="6265545" y="884555"/>
          <a:ext cx="5384800" cy="5323840"/>
        </p:xfrm>
        <a:graphic>
          <a:graphicData uri="http://schemas.openxmlformats.org/drawingml/2006/table">
            <a:tbl>
              <a:tblPr firstRow="1" bandRow="1">
                <a:tableStyleId>{5C22544A-7EE6-4342-B048-85BDC9FD1C3A}</a:tableStyleId>
              </a:tblPr>
              <a:tblGrid>
                <a:gridCol w="4071620"/>
                <a:gridCol w="1313180"/>
              </a:tblGrid>
              <a:tr h="332740">
                <a:tc>
                  <a:txBody>
                    <a:bodyPr/>
                    <a:p>
                      <a:pPr indent="0" algn="ctr">
                        <a:buNone/>
                      </a:pPr>
                      <a:r>
                        <a:rPr lang="en-US" sz="1800" b="1">
                          <a:solidFill>
                            <a:srgbClr val="000000"/>
                          </a:solidFill>
                          <a:latin typeface="Arial Narrow" panose="020B0606020202030204" charset="0"/>
                          <a:cs typeface="Arial Narrow" panose="020B0606020202030204" charset="0"/>
                        </a:rPr>
                        <a:t>How do you wash your hands? With -</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0000"/>
                          </a:solidFill>
                          <a:latin typeface="Arial Narrow" panose="020B0606020202030204" charset="0"/>
                          <a:cs typeface="Arial Narrow" panose="020B0606020202030204" charset="0"/>
                          <a:sym typeface="+mn-ea"/>
                        </a:rPr>
                        <a:t>Percentage</a:t>
                      </a:r>
                      <a:endParaRPr lang="en-US" sz="1800" b="1">
                        <a:solidFill>
                          <a:srgbClr val="000000"/>
                        </a:solidFill>
                        <a:latin typeface="Arial Narrow" panose="020B0606020202030204" charset="0"/>
                        <a:cs typeface="Arial Narrow" panose="020B0606020202030204" charset="0"/>
                        <a:sym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Soap</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52%</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0">
                          <a:solidFill>
                            <a:srgbClr val="000000"/>
                          </a:solidFill>
                          <a:latin typeface="Arial Narrow" panose="020B0606020202030204" charset="0"/>
                          <a:cs typeface="Arial Narrow" panose="020B0606020202030204" charset="0"/>
                        </a:rPr>
                        <a:t>Water Only</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15%</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0">
                          <a:solidFill>
                            <a:srgbClr val="000000"/>
                          </a:solidFill>
                          <a:latin typeface="Arial Narrow" panose="020B0606020202030204" charset="0"/>
                          <a:cs typeface="Arial Narrow" panose="020B0606020202030204" charset="0"/>
                        </a:rPr>
                        <a:t>What available at home</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29%</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0">
                          <a:solidFill>
                            <a:srgbClr val="000000"/>
                          </a:solidFill>
                          <a:latin typeface="Arial Narrow" panose="020B0606020202030204" charset="0"/>
                          <a:cs typeface="Arial Narrow" panose="020B0606020202030204" charset="0"/>
                        </a:rPr>
                        <a:t>Coal </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2%</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p>
                      <a:pPr indent="0" algn="ctr">
                        <a:buNone/>
                      </a:pPr>
                      <a:r>
                        <a:rPr lang="en-US" sz="1800" b="0">
                          <a:solidFill>
                            <a:srgbClr val="000000"/>
                          </a:solidFill>
                          <a:latin typeface="Arial Narrow" panose="020B0606020202030204" charset="0"/>
                          <a:cs typeface="Arial Narrow" panose="020B0606020202030204" charset="0"/>
                        </a:rPr>
                        <a:t>Soil</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1%</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0">
                          <a:solidFill>
                            <a:srgbClr val="000000"/>
                          </a:solidFill>
                          <a:latin typeface="Arial Narrow" panose="020B0606020202030204" charset="0"/>
                          <a:cs typeface="Arial Narrow" panose="020B0606020202030204" charset="0"/>
                        </a:rPr>
                        <a:t>Ashes</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1%</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1">
                          <a:solidFill>
                            <a:srgbClr val="000000"/>
                          </a:solidFill>
                          <a:latin typeface="Arial Narrow" panose="020B0606020202030204" charset="0"/>
                          <a:cs typeface="Arial Narrow" panose="020B0606020202030204" charset="0"/>
                        </a:rPr>
                        <a:t>Total</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0000"/>
                          </a:solidFill>
                          <a:latin typeface="Arial Narrow" panose="020B0606020202030204" charset="0"/>
                          <a:cs typeface="Arial Narrow" panose="020B0606020202030204" charset="0"/>
                        </a:rPr>
                        <a:t>100%</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p>
                      <a:pPr indent="0">
                        <a:buNone/>
                      </a:pP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en-US" sz="1800" b="0">
                        <a:latin typeface="Arial Narrow" panose="020B0606020202030204" charset="0"/>
                        <a:cs typeface="Arial Narrow" panose="020B0606020202030204" charset="0"/>
                      </a:endParaRPr>
                    </a:p>
                  </a:txBody>
                  <a:tcPr marL="12700" marR="12700" marT="12700" vert="horz" anchor="b" anchorCtr="0">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r>
              <a:tr h="332740">
                <a:tc>
                  <a:txBody>
                    <a:bodyPr/>
                    <a:p>
                      <a:pPr indent="0">
                        <a:buNone/>
                      </a:pPr>
                      <a:endParaRPr lang="en-US" sz="1800" b="0">
                        <a:solidFill>
                          <a:srgbClr val="000000"/>
                        </a:solidFill>
                        <a:latin typeface="Arial Narrow" panose="020B0606020202030204" charset="0"/>
                        <a:cs typeface="Arial Narrow" panose="020B0606020202030204" charset="0"/>
                      </a:endParaRPr>
                    </a:p>
                  </a:txBody>
                  <a:tcPr marL="12700" marR="12700" marT="12700" vert="horz" anchor="b"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sz="1800" b="0">
                        <a:latin typeface="Arial Narrow" panose="020B0606020202030204" charset="0"/>
                        <a:cs typeface="Arial Narrow" panose="020B0606020202030204" charset="0"/>
                      </a:endParaRPr>
                    </a:p>
                  </a:txBody>
                  <a:tcPr marL="12700" marR="12700" marT="12700" vert="horz" anchor="b"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r>
              <a:tr h="317500">
                <a:tc>
                  <a:txBody>
                    <a:bodyPr/>
                    <a:p>
                      <a:pPr indent="0" algn="ctr">
                        <a:buNone/>
                      </a:pPr>
                      <a:r>
                        <a:rPr lang="en-US" sz="1800" b="1">
                          <a:solidFill>
                            <a:srgbClr val="000000"/>
                          </a:solidFill>
                          <a:latin typeface="Arial Narrow" panose="020B0606020202030204" charset="0"/>
                          <a:cs typeface="Arial Narrow" panose="020B0606020202030204" charset="0"/>
                        </a:rPr>
                        <a:t>How long you wash your hands? </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0000"/>
                          </a:solidFill>
                          <a:latin typeface="Arial Narrow" panose="020B0606020202030204" charset="0"/>
                          <a:cs typeface="Arial Narrow" panose="020B0606020202030204" charset="0"/>
                          <a:sym typeface="+mn-ea"/>
                        </a:rPr>
                        <a:t>Percentage</a:t>
                      </a:r>
                      <a:endParaRPr lang="en-US" sz="1800" b="1">
                        <a:solidFill>
                          <a:srgbClr val="000000"/>
                        </a:solidFill>
                        <a:latin typeface="Arial Narrow" panose="020B0606020202030204" charset="0"/>
                        <a:cs typeface="Arial Narrow" panose="020B0606020202030204" charset="0"/>
                        <a:sym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0">
                          <a:solidFill>
                            <a:srgbClr val="000000"/>
                          </a:solidFill>
                          <a:latin typeface="Arial Narrow" panose="020B0606020202030204" charset="0"/>
                          <a:cs typeface="Arial Narrow" panose="020B0606020202030204" charset="0"/>
                        </a:rPr>
                        <a:t>5 second</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4%</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0">
                          <a:solidFill>
                            <a:srgbClr val="000000"/>
                          </a:solidFill>
                          <a:latin typeface="Arial Narrow" panose="020B0606020202030204" charset="0"/>
                          <a:cs typeface="Arial Narrow" panose="020B0606020202030204" charset="0"/>
                        </a:rPr>
                        <a:t>10 second</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22%</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0">
                          <a:solidFill>
                            <a:srgbClr val="000000"/>
                          </a:solidFill>
                          <a:latin typeface="Arial Narrow" panose="020B0606020202030204" charset="0"/>
                          <a:cs typeface="Arial Narrow" panose="020B0606020202030204" charset="0"/>
                        </a:rPr>
                        <a:t>15 second</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28%</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20 second</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46%</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1800" b="1">
                          <a:solidFill>
                            <a:srgbClr val="000000"/>
                          </a:solidFill>
                          <a:latin typeface="Arial Narrow" panose="020B0606020202030204" charset="0"/>
                          <a:cs typeface="Arial Narrow" panose="020B0606020202030204" charset="0"/>
                        </a:rPr>
                        <a:t>Total</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0000"/>
                          </a:solidFill>
                          <a:latin typeface="Arial Narrow" panose="020B0606020202030204" charset="0"/>
                          <a:cs typeface="Arial Narrow" panose="020B0606020202030204" charset="0"/>
                        </a:rPr>
                        <a:t>100%</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Title 1"/>
          <p:cNvSpPr txBox="1"/>
          <p:nvPr/>
        </p:nvSpPr>
        <p:spPr>
          <a:xfrm>
            <a:off x="0" y="0"/>
            <a:ext cx="12192000" cy="467995"/>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8" name="Rectangles 7"/>
          <p:cNvSpPr/>
          <p:nvPr/>
        </p:nvSpPr>
        <p:spPr>
          <a:xfrm>
            <a:off x="-635" y="6517640"/>
            <a:ext cx="12192635" cy="3492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6" name="Content Placeholder 5"/>
          <p:cNvGraphicFramePr/>
          <p:nvPr>
            <p:ph sz="half" idx="2"/>
          </p:nvPr>
        </p:nvGraphicFramePr>
        <p:xfrm>
          <a:off x="608965" y="885190"/>
          <a:ext cx="5339080" cy="5323205"/>
        </p:xfrm>
        <a:graphic>
          <a:graphicData uri="http://schemas.openxmlformats.org/drawingml/2006/table">
            <a:tbl>
              <a:tblPr firstRow="1" bandRow="1">
                <a:tableStyleId>{5C22544A-7EE6-4342-B048-85BDC9FD1C3A}</a:tableStyleId>
              </a:tblPr>
              <a:tblGrid>
                <a:gridCol w="3460750"/>
                <a:gridCol w="1878330"/>
              </a:tblGrid>
              <a:tr h="760730">
                <a:tc>
                  <a:txBody>
                    <a:bodyPr/>
                    <a:p>
                      <a:pPr indent="0" algn="ctr">
                        <a:buNone/>
                      </a:pPr>
                      <a:r>
                        <a:rPr lang="en-US" sz="1800" b="1">
                          <a:solidFill>
                            <a:srgbClr val="000000"/>
                          </a:solidFill>
                          <a:latin typeface="Arial Narrow" panose="020B0606020202030204" charset="0"/>
                          <a:cs typeface="Arial Narrow" panose="020B0606020202030204" charset="0"/>
                        </a:rPr>
                        <a:t>Type of toilet you are using?</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0000"/>
                          </a:solidFill>
                          <a:latin typeface="Arial Narrow" panose="020B0606020202030204" charset="0"/>
                          <a:cs typeface="Arial Narrow" panose="020B0606020202030204" charset="0"/>
                        </a:rPr>
                        <a:t>Percentage</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0095">
                <a:tc>
                  <a:txBody>
                    <a:bodyPr/>
                    <a:p>
                      <a:pPr indent="0" algn="ctr">
                        <a:buNone/>
                      </a:pPr>
                      <a:r>
                        <a:rPr lang="en-US" sz="1800" b="0">
                          <a:solidFill>
                            <a:srgbClr val="000000"/>
                          </a:solidFill>
                          <a:latin typeface="Arial Narrow" panose="020B0606020202030204" charset="0"/>
                          <a:cs typeface="Arial Narrow" panose="020B0606020202030204" charset="0"/>
                        </a:rPr>
                        <a:t>Kachcha (Bamboo made)</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31%</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0730">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Tin shed (shallow)</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5">
                              <a:lumMod val="50000"/>
                            </a:schemeClr>
                          </a:solidFill>
                          <a:latin typeface="Arial Narrow" panose="020B0606020202030204" charset="0"/>
                          <a:cs typeface="Arial Narrow" panose="020B0606020202030204" charset="0"/>
                        </a:rPr>
                        <a:t>59%</a:t>
                      </a:r>
                      <a:endParaRPr lang="en-US" sz="1800" b="1">
                        <a:solidFill>
                          <a:schemeClr val="accent5">
                            <a:lumMod val="50000"/>
                          </a:schemeClr>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0095">
                <a:tc>
                  <a:txBody>
                    <a:bodyPr/>
                    <a:p>
                      <a:pPr indent="0" algn="ctr">
                        <a:buNone/>
                      </a:pPr>
                      <a:r>
                        <a:rPr lang="en-US" sz="1800" b="0">
                          <a:solidFill>
                            <a:srgbClr val="000000"/>
                          </a:solidFill>
                          <a:latin typeface="Arial Narrow" panose="020B0606020202030204" charset="0"/>
                          <a:cs typeface="Arial Narrow" panose="020B0606020202030204" charset="0"/>
                        </a:rPr>
                        <a:t>Open Space</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800" b="0">
                          <a:solidFill>
                            <a:srgbClr val="000000"/>
                          </a:solidFill>
                          <a:latin typeface="Arial Narrow" panose="020B0606020202030204" charset="0"/>
                          <a:cs typeface="Arial Narrow" panose="020B0606020202030204" charset="0"/>
                        </a:rPr>
                        <a:t>5%</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rowSpan="2">
                  <a:txBody>
                    <a:bodyPr/>
                    <a:p>
                      <a:pPr indent="0" algn="ctr">
                        <a:buNone/>
                      </a:pPr>
                      <a:r>
                        <a:rPr lang="en-US" sz="1800" b="0">
                          <a:solidFill>
                            <a:srgbClr val="000000"/>
                          </a:solidFill>
                          <a:latin typeface="Arial Narrow" panose="020B0606020202030204" charset="0"/>
                          <a:cs typeface="Arial Narrow" panose="020B0606020202030204" charset="0"/>
                        </a:rPr>
                        <a:t>Sanitary</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0730">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2%</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0095">
                <a:tc>
                  <a:txBody>
                    <a:bodyPr/>
                    <a:p>
                      <a:pPr indent="0" algn="ctr">
                        <a:buNone/>
                      </a:pPr>
                      <a:r>
                        <a:rPr lang="en-US" sz="1800" b="0">
                          <a:solidFill>
                            <a:srgbClr val="000000"/>
                          </a:solidFill>
                          <a:latin typeface="Arial Narrow" panose="020B0606020202030204" charset="0"/>
                          <a:cs typeface="Arial Narrow" panose="020B0606020202030204" charset="0"/>
                        </a:rPr>
                        <a:t>Road/Canal/Lake side hanging toilet</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Arial Narrow" panose="020B0606020202030204" charset="0"/>
                          <a:cs typeface="Arial Narrow" panose="020B0606020202030204" charset="0"/>
                        </a:rPr>
                        <a:t>3%</a:t>
                      </a:r>
                      <a:endParaRPr lang="en-US" sz="1800" b="0">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0730">
                <a:tc>
                  <a:txBody>
                    <a:bodyPr/>
                    <a:p>
                      <a:pPr indent="0" algn="ctr">
                        <a:buNone/>
                      </a:pPr>
                      <a:r>
                        <a:rPr lang="en-US" sz="1800" b="1">
                          <a:solidFill>
                            <a:srgbClr val="000000"/>
                          </a:solidFill>
                          <a:latin typeface="Arial Narrow" panose="020B0606020202030204" charset="0"/>
                          <a:cs typeface="Arial Narrow" panose="020B0606020202030204" charset="0"/>
                        </a:rPr>
                        <a:t>Total</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0000"/>
                          </a:solidFill>
                          <a:latin typeface="Arial Narrow" panose="020B0606020202030204" charset="0"/>
                          <a:cs typeface="Arial Narrow" panose="020B0606020202030204" charset="0"/>
                        </a:rPr>
                        <a:t>100%</a:t>
                      </a:r>
                      <a:endParaRPr lang="en-US" sz="1800" b="1">
                        <a:solidFill>
                          <a:srgbClr val="000000"/>
                        </a:solidFill>
                        <a:latin typeface="Arial Narrow" panose="020B0606020202030204" charset="0"/>
                        <a:cs typeface="Arial Narrow" panose="020B06060202020302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195652" y="1011140"/>
            <a:ext cx="3801789" cy="434871"/>
          </a:xfrm>
        </p:spPr>
        <p:txBody>
          <a:bodyPr>
            <a:noAutofit/>
          </a:bodyPr>
          <a:lstStyle/>
          <a:p>
            <a:pPr algn="ctr" eaLnBrk="1" hangingPunct="1"/>
            <a:r>
              <a:rPr lang="en-US" altLang="en-US" sz="2700" b="1" dirty="0">
                <a:solidFill>
                  <a:schemeClr val="tx1"/>
                </a:solidFill>
                <a:latin typeface="Arial Narrow" panose="020B0606020202030204" charset="0"/>
                <a:cs typeface="Arial Narrow" panose="020B0606020202030204" charset="0"/>
              </a:rPr>
              <a:t>Chapter # 02</a:t>
            </a:r>
            <a:endParaRPr lang="en-US" altLang="en-US" sz="2700" b="1" dirty="0">
              <a:solidFill>
                <a:schemeClr val="tx1"/>
              </a:solidFill>
              <a:latin typeface="Arial Narrow" panose="020B0606020202030204" charset="0"/>
              <a:cs typeface="Arial Narrow" panose="020B060602020203020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t="1301" b="64856"/>
          <a:stretch>
            <a:fillRect/>
          </a:stretch>
        </p:blipFill>
        <p:spPr>
          <a:xfrm>
            <a:off x="991870" y="2319655"/>
            <a:ext cx="5215255" cy="2444115"/>
          </a:xfrm>
          <a:prstGeom prst="rect">
            <a:avLst/>
          </a:prstGeom>
          <a:ln>
            <a:solidFill>
              <a:srgbClr val="002060"/>
            </a:solidFill>
          </a:ln>
        </p:spPr>
      </p:pic>
      <p:sp>
        <p:nvSpPr>
          <p:cNvPr id="5" name="TextBox 4"/>
          <p:cNvSpPr txBox="1"/>
          <p:nvPr/>
        </p:nvSpPr>
        <p:spPr>
          <a:xfrm>
            <a:off x="6821805" y="2320290"/>
            <a:ext cx="4455795" cy="2442845"/>
          </a:xfrm>
          <a:prstGeom prst="rect">
            <a:avLst/>
          </a:prstGeom>
          <a:noFill/>
          <a:ln>
            <a:solidFill>
              <a:srgbClr val="002060"/>
            </a:solidFill>
          </a:ln>
        </p:spPr>
        <p:txBody>
          <a:bodyPr wrap="square" rtlCol="0" anchor="ctr" anchorCtr="0">
            <a:noAutofit/>
          </a:bodyPr>
          <a:lstStyle/>
          <a:p>
            <a:pPr algn="ctr"/>
            <a:r>
              <a:rPr lang="en-US" sz="2800" b="1" dirty="0">
                <a:effectLst/>
                <a:latin typeface="Arial Narrow" panose="020B0606020202030204" charset="0"/>
                <a:ea typeface="Calibri" panose="020F0502020204030204" charset="0"/>
                <a:cs typeface="Arial Narrow" panose="020B0606020202030204" charset="0"/>
              </a:rPr>
              <a:t>Objective: </a:t>
            </a:r>
            <a:r>
              <a:rPr lang="en-US" sz="2800" dirty="0">
                <a:effectLst/>
                <a:latin typeface="Arial Narrow" panose="020B0606020202030204" charset="0"/>
                <a:ea typeface="Calibri" panose="020F0502020204030204" charset="0"/>
                <a:cs typeface="Arial Narrow" panose="020B0606020202030204" charset="0"/>
              </a:rPr>
              <a:t>To estimate the disease burden/occurrence among the community people.</a:t>
            </a:r>
            <a:endParaRPr lang="en-US" sz="2800" dirty="0">
              <a:latin typeface="Arial Narrow" panose="020B0606020202030204" charset="0"/>
              <a:cs typeface="Arial Narrow" panose="020B0606020202030204" charset="0"/>
            </a:endParaRPr>
          </a:p>
        </p:txBody>
      </p:sp>
      <p:sp>
        <p:nvSpPr>
          <p:cNvPr id="2" name="Rectangles 1"/>
          <p:cNvSpPr/>
          <p:nvPr/>
        </p:nvSpPr>
        <p:spPr>
          <a:xfrm>
            <a:off x="0" y="0"/>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4" name="Rectangles 3"/>
          <p:cNvSpPr/>
          <p:nvPr/>
        </p:nvSpPr>
        <p:spPr>
          <a:xfrm>
            <a:off x="0" y="6278245"/>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609600" y="640080"/>
          <a:ext cx="10972800" cy="6141720"/>
        </p:xfrm>
        <a:graphic>
          <a:graphicData uri="http://schemas.openxmlformats.org/drawingml/2006/table">
            <a:tbl>
              <a:tblPr/>
              <a:tblGrid>
                <a:gridCol w="5527040"/>
                <a:gridCol w="3042285"/>
                <a:gridCol w="2403475"/>
              </a:tblGrid>
              <a:tr h="198120">
                <a:tc>
                  <a:txBody>
                    <a:bodyPr/>
                    <a:p>
                      <a:pPr algn="ctr">
                        <a:buNone/>
                      </a:pPr>
                      <a:r>
                        <a:rPr lang="en-US" sz="1300" b="1">
                          <a:latin typeface="Arial Narrow" panose="020B0606020202030204" charset="0"/>
                          <a:cs typeface="Arial Narrow" panose="020B0606020202030204" charset="0"/>
                        </a:rPr>
                        <a:t>Traits</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gridSpan="2">
                  <a:txBody>
                    <a:bodyPr/>
                    <a:p>
                      <a:pPr algn="ctr">
                        <a:buNone/>
                      </a:pPr>
                      <a:r>
                        <a:rPr lang="en-US" sz="1300" b="1">
                          <a:latin typeface="Arial Narrow" panose="020B0606020202030204" charset="0"/>
                          <a:cs typeface="Arial Narrow" panose="020B0606020202030204" charset="0"/>
                        </a:rPr>
                        <a:t>N= 510</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a:latin typeface="Arial Narrow" panose="020B0606020202030204" charset="0"/>
                          <a:cs typeface="Arial Narrow" panose="020B0606020202030204" charset="0"/>
                        </a:rPr>
                        <a:t> </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latin typeface="Arial Narrow" panose="020B0606020202030204" charset="0"/>
                          <a:cs typeface="Arial Narrow" panose="020B0606020202030204" charset="0"/>
                        </a:rPr>
                        <a:t>n</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latin typeface="Arial Narrow" panose="020B0606020202030204" charset="0"/>
                          <a:cs typeface="Arial Narrow" panose="020B0606020202030204" charset="0"/>
                        </a:rPr>
                        <a:t>n%</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Age</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a:solidFill>
                            <a:srgbClr val="000000"/>
                          </a:solidFill>
                          <a:latin typeface="Arial Narrow" panose="020B0606020202030204" charset="0"/>
                          <a:cs typeface="Arial Narrow" panose="020B0606020202030204" charset="0"/>
                        </a:rPr>
                        <a:t>18 - 20 Year</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160</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31.4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b="1">
                          <a:solidFill>
                            <a:srgbClr val="0070C0"/>
                          </a:solidFill>
                          <a:latin typeface="Arial Narrow" panose="020B0606020202030204" charset="0"/>
                          <a:cs typeface="Arial Narrow" panose="020B0606020202030204" charset="0"/>
                        </a:rPr>
                        <a:t>21 - 30 Years</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algn="ctr">
                        <a:buNone/>
                      </a:pPr>
                      <a:r>
                        <a:rPr lang="en-US" sz="1300" b="1">
                          <a:solidFill>
                            <a:srgbClr val="0070C0"/>
                          </a:solidFill>
                          <a:latin typeface="Arial Narrow" panose="020B0606020202030204" charset="0"/>
                          <a:cs typeface="Arial Narrow" panose="020B0606020202030204" charset="0"/>
                        </a:rPr>
                        <a:t>224</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algn="ctr">
                        <a:buNone/>
                      </a:pPr>
                      <a:r>
                        <a:rPr lang="en-US" sz="1300" b="1">
                          <a:solidFill>
                            <a:srgbClr val="0070C0"/>
                          </a:solidFill>
                          <a:latin typeface="Arial Narrow" panose="020B0606020202030204" charset="0"/>
                          <a:cs typeface="Arial Narrow" panose="020B0606020202030204" charset="0"/>
                        </a:rPr>
                        <a:t>43.9</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98120">
                <a:tc>
                  <a:txBody>
                    <a:bodyPr/>
                    <a:p>
                      <a:pPr algn="ctr">
                        <a:buNone/>
                      </a:pPr>
                      <a:r>
                        <a:rPr lang="en-US" sz="1300">
                          <a:solidFill>
                            <a:srgbClr val="000000"/>
                          </a:solidFill>
                          <a:latin typeface="Arial Narrow" panose="020B0606020202030204" charset="0"/>
                          <a:cs typeface="Arial Narrow" panose="020B0606020202030204" charset="0"/>
                        </a:rPr>
                        <a:t>31 - 40 Years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72</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14.1</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41 - 50 Years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6.7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51 - 60 Years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20</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3.9</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Gender</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b="1">
                          <a:solidFill>
                            <a:srgbClr val="0070C0"/>
                          </a:solidFill>
                          <a:latin typeface="Arial Narrow" panose="020B0606020202030204" charset="0"/>
                          <a:cs typeface="Arial Narrow" panose="020B0606020202030204" charset="0"/>
                        </a:rPr>
                        <a:t>Male</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264</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51.8</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Female</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246</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48.2</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Educational status</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b="1">
                          <a:solidFill>
                            <a:srgbClr val="0070C0"/>
                          </a:solidFill>
                          <a:latin typeface="Arial Narrow" panose="020B0606020202030204" charset="0"/>
                          <a:cs typeface="Arial Narrow" panose="020B0606020202030204" charset="0"/>
                        </a:rPr>
                        <a:t>Illiterate</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277</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54.3</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Primary Level</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205</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40.2</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Middle Level</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Graduate</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.8</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Occupational status</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b="1">
                          <a:solidFill>
                            <a:srgbClr val="0070C0"/>
                          </a:solidFill>
                          <a:latin typeface="Arial Narrow" panose="020B0606020202030204" charset="0"/>
                          <a:cs typeface="Arial Narrow" panose="020B0606020202030204" charset="0"/>
                        </a:rPr>
                        <a:t>Housewife</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200</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39.2</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Daily Worker</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145</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28.4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Unemployed</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7.3</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Shopkeeper</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31</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6.1</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Student</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82</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16.1</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Temporary Job</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15</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2.9</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Monthly family income</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a:solidFill>
                            <a:srgbClr val="000000"/>
                          </a:solidFill>
                          <a:latin typeface="Arial Narrow" panose="020B0606020202030204" charset="0"/>
                          <a:cs typeface="Arial Narrow" panose="020B0606020202030204" charset="0"/>
                        </a:rPr>
                        <a:t>Less than 3500 BDT</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157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30.8</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b="1">
                          <a:solidFill>
                            <a:srgbClr val="0070C0"/>
                          </a:solidFill>
                          <a:latin typeface="Arial Narrow" panose="020B0606020202030204" charset="0"/>
                          <a:cs typeface="Arial Narrow" panose="020B0606020202030204" charset="0"/>
                        </a:rPr>
                        <a:t>3500 to 7000 BDT</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279</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54.7</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More than 7000 BDT</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74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14.5</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Number of family members</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a:solidFill>
                            <a:srgbClr val="000000"/>
                          </a:solidFill>
                          <a:latin typeface="Arial Narrow" panose="020B0606020202030204" charset="0"/>
                          <a:cs typeface="Arial Narrow" panose="020B0606020202030204" charset="0"/>
                        </a:rPr>
                        <a:t>1 to 4 persons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136</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26.7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b="1">
                          <a:solidFill>
                            <a:srgbClr val="0070C0"/>
                          </a:solidFill>
                          <a:latin typeface="Arial Narrow" panose="020B0606020202030204" charset="0"/>
                          <a:cs typeface="Arial Narrow" panose="020B0606020202030204" charset="0"/>
                        </a:rPr>
                        <a:t>5 to 8 persons</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331</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64.9</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More than 8 persons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43</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8.4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Rectangles 5"/>
          <p:cNvSpPr/>
          <p:nvPr/>
        </p:nvSpPr>
        <p:spPr>
          <a:xfrm>
            <a:off x="0" y="0"/>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 (Socio-Demographic Information)</a:t>
            </a:r>
            <a:endParaRPr kumimoji="0" lang="en-US" altLang="zh-CN" sz="20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2" name="Slide Number Placeholder 1"/>
          <p:cNvSpPr>
            <a:spLocks noGrp="1"/>
          </p:cNvSpPr>
          <p:nvPr>
            <p:ph type="sldNum" sz="quarter" idx="12"/>
          </p:nvPr>
        </p:nvSpPr>
        <p:spPr>
          <a:xfrm>
            <a:off x="9179560" y="6245225"/>
            <a:ext cx="2844800" cy="476250"/>
          </a:xfrm>
        </p:spPr>
        <p:txBody>
          <a:bodyPr/>
          <a:p>
            <a:fld id="{9B618960-8005-486C-9A75-10CB2AAC16F9}" type="slidenum">
              <a:rPr lang="en-US" smtClean="0"/>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46125" y="1515745"/>
          <a:ext cx="10762615" cy="4358005"/>
        </p:xfrm>
        <a:graphic>
          <a:graphicData uri="http://schemas.openxmlformats.org/drawingml/2006/table">
            <a:tbl>
              <a:tblPr firstRow="1" firstCol="1" bandRow="1"/>
              <a:tblGrid>
                <a:gridCol w="3399790"/>
                <a:gridCol w="927735"/>
                <a:gridCol w="1016000"/>
                <a:gridCol w="3093085"/>
                <a:gridCol w="949960"/>
                <a:gridCol w="163830"/>
                <a:gridCol w="1212215"/>
              </a:tblGrid>
              <a:tr h="544830">
                <a:tc>
                  <a:txBody>
                    <a:bodyPr/>
                    <a:lstStyle/>
                    <a:p>
                      <a:pPr marL="0" marR="0" algn="ctr" fontAlgn="ctr">
                        <a:spcBef>
                          <a:spcPts val="0"/>
                        </a:spcBef>
                        <a:spcAft>
                          <a:spcPts val="0"/>
                        </a:spcAft>
                      </a:pPr>
                      <a:r>
                        <a:rPr lang="en-US" sz="1600" b="1" dirty="0">
                          <a:solidFill>
                            <a:srgbClr val="000000"/>
                          </a:solidFill>
                          <a:effectLst/>
                          <a:latin typeface="Arial Narrow" panose="020B0606020202030204" charset="0"/>
                          <a:ea typeface="SimSun" panose="02010600030101010101" pitchFamily="2" charset="-122"/>
                          <a:cs typeface="Arial Narrow" panose="020B0606020202030204" charset="0"/>
                        </a:rPr>
                        <a:t>Any Vitamin deficiency disorder?</a:t>
                      </a:r>
                      <a:endParaRPr lang="en-US" sz="1600" b="1"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 510</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Any Mineral deficiency disorder?</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0" marR="0" algn="ctr" fontAlgn="ctr">
                        <a:spcBef>
                          <a:spcPts val="0"/>
                        </a:spcBef>
                        <a:spcAft>
                          <a:spcPts val="0"/>
                        </a:spcAft>
                      </a:pPr>
                      <a:r>
                        <a:rPr lang="en-US" sz="1600" b="1" dirty="0">
                          <a:solidFill>
                            <a:srgbClr val="000000"/>
                          </a:solidFill>
                          <a:effectLst/>
                          <a:latin typeface="Arial Narrow" panose="020B0606020202030204" charset="0"/>
                          <a:ea typeface="SimSun" panose="02010600030101010101" pitchFamily="2" charset="-122"/>
                          <a:cs typeface="Arial Narrow" panose="020B0606020202030204" charset="0"/>
                        </a:rPr>
                        <a:t>N= 510</a:t>
                      </a:r>
                      <a:endParaRPr lang="en-US" sz="1600" b="1"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hMerge="1">
                  <a:tcPr/>
                </a:tc>
              </a:tr>
              <a:tr h="272415">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Options</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dirty="0">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Options</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415">
                <a:tc>
                  <a:txBody>
                    <a:bodyPr/>
                    <a:lstStyle/>
                    <a:p>
                      <a:pPr marL="0" marR="0" algn="ctr" fontAlgn="ctr">
                        <a:spcBef>
                          <a:spcPts val="0"/>
                        </a:spcBef>
                        <a:spcAft>
                          <a:spcPts val="0"/>
                        </a:spcAft>
                      </a:pPr>
                      <a:r>
                        <a:rPr lang="en-US" sz="1600" b="1" dirty="0">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rPr>
                        <a:t>Yes</a:t>
                      </a:r>
                      <a:endParaRPr lang="en-US" sz="1600" b="1" dirty="0">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Cambria" panose="02040503050406030204" charset="0"/>
                          <a:cs typeface="Arial Narrow" panose="020B0606020202030204" charset="0"/>
                        </a:rPr>
                        <a:t>228</a:t>
                      </a:r>
                      <a:endParaRPr lang="en-US" sz="1600" b="1">
                        <a:solidFill>
                          <a:schemeClr val="accent5">
                            <a:lumMod val="50000"/>
                          </a:schemeClr>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rPr>
                        <a:t>45%</a:t>
                      </a:r>
                      <a:endPar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rPr>
                        <a:t>Yes</a:t>
                      </a:r>
                      <a:endPar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Cambria" panose="02040503050406030204" charset="0"/>
                          <a:cs typeface="Arial Narrow" panose="020B0606020202030204" charset="0"/>
                        </a:rPr>
                        <a:t>230</a:t>
                      </a:r>
                      <a:endParaRPr lang="en-US" sz="1600" b="1">
                        <a:solidFill>
                          <a:schemeClr val="accent5">
                            <a:lumMod val="50000"/>
                          </a:schemeClr>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rPr>
                        <a:t>45%</a:t>
                      </a:r>
                      <a:endPar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415">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No</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156</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30%</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No</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122</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24%</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415">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Not sure</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126</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25%</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Not sure</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b">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158</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b">
                        <a:spcBef>
                          <a:spcPts val="0"/>
                        </a:spcBef>
                        <a:spcAft>
                          <a:spcPts val="0"/>
                        </a:spcAft>
                      </a:pPr>
                      <a:r>
                        <a:rPr lang="en-US" sz="1600" dirty="0">
                          <a:solidFill>
                            <a:srgbClr val="000000"/>
                          </a:solidFill>
                          <a:effectLst/>
                          <a:latin typeface="Arial Narrow" panose="020B0606020202030204" charset="0"/>
                          <a:ea typeface="SimSun" panose="02010600030101010101" pitchFamily="2" charset="-122"/>
                          <a:cs typeface="Arial Narrow" panose="020B0606020202030204" charset="0"/>
                        </a:rPr>
                        <a:t>31%</a:t>
                      </a:r>
                      <a:endParaRPr lang="en-US" sz="1600"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415">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Total</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
                        <a:spcBef>
                          <a:spcPts val="0"/>
                        </a:spcBef>
                        <a:spcAft>
                          <a:spcPts val="0"/>
                        </a:spcAft>
                      </a:pPr>
                      <a:r>
                        <a:rPr lang="en-US" sz="1600" b="1">
                          <a:effectLst/>
                          <a:latin typeface="Arial Narrow" panose="020B0606020202030204" charset="0"/>
                          <a:ea typeface="SimSun" panose="02010600030101010101" pitchFamily="2" charset="-122"/>
                          <a:cs typeface="Arial Narrow" panose="020B0606020202030204" charset="0"/>
                        </a:rPr>
                        <a:t>510</a:t>
                      </a:r>
                      <a:endParaRPr lang="en-US" sz="1600" b="1">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100%</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Total</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b">
                        <a:spcBef>
                          <a:spcPts val="0"/>
                        </a:spcBef>
                        <a:spcAft>
                          <a:spcPts val="0"/>
                        </a:spcAft>
                      </a:pPr>
                      <a:r>
                        <a:rPr lang="en-US" sz="1600" b="1">
                          <a:effectLst/>
                          <a:latin typeface="Arial Narrow" panose="020B0606020202030204" charset="0"/>
                          <a:ea typeface="SimSun" panose="02010600030101010101" pitchFamily="2" charset="-122"/>
                          <a:cs typeface="Arial Narrow" panose="020B0606020202030204" charset="0"/>
                        </a:rPr>
                        <a:t>510</a:t>
                      </a:r>
                      <a:endParaRPr lang="en-US" sz="1600" b="1">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b">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100%</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415">
                <a:tc gridSpan="3">
                  <a:txBody>
                    <a:bodyPr/>
                    <a:lstStyle/>
                    <a:p>
                      <a:pPr marL="0" marR="0" 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 </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hMerge="1">
                  <a:tcPr/>
                </a:tc>
                <a:tc gridSpan="4">
                  <a:txBody>
                    <a:bodyPr/>
                    <a:lstStyle/>
                    <a:p>
                      <a:pPr marL="0" marR="0" 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 </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hMerge="1">
                  <a:tcPr/>
                </a:tc>
                <a:tc hMerge="1">
                  <a:tcPr/>
                </a:tc>
              </a:tr>
              <a:tr h="272415">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If yes, please mention.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If yes, please mention.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1780">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Vitamin A deficiency</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19</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8%</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Calcium deficiency</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53</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23%</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3050">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Vitamin B deficiency</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16</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7%</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Iodin deficiency</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37</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16%</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1780">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Vitamin C deficiency</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7</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3%</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rPr>
                        <a:t>Iron deficiency</a:t>
                      </a:r>
                      <a:endPar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Cambria" panose="02040503050406030204" charset="0"/>
                          <a:cs typeface="Arial Narrow" panose="020B0606020202030204" charset="0"/>
                        </a:rPr>
                        <a:t>74</a:t>
                      </a:r>
                      <a:endParaRPr lang="en-US" sz="1600" b="1">
                        <a:solidFill>
                          <a:schemeClr val="accent5">
                            <a:lumMod val="50000"/>
                          </a:schemeClr>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rPr>
                        <a:t>32%</a:t>
                      </a:r>
                      <a:endPar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3050">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Vitamin D deficiency</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30</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13%</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Zink deficiency</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17</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8%</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1780">
                <a:tc>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rPr>
                        <a:t>Vitamin E deficiency</a:t>
                      </a:r>
                      <a:endPar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Cambria" panose="02040503050406030204" charset="0"/>
                          <a:cs typeface="Arial Narrow" panose="020B0606020202030204" charset="0"/>
                        </a:rPr>
                        <a:t>115</a:t>
                      </a:r>
                      <a:endParaRPr lang="en-US" sz="1600" b="1">
                        <a:solidFill>
                          <a:schemeClr val="accent5">
                            <a:lumMod val="50000"/>
                          </a:schemeClr>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rPr>
                        <a:t>51%</a:t>
                      </a:r>
                      <a:endParaRPr lang="en-US" sz="1600" b="1">
                        <a:solidFill>
                          <a:schemeClr val="accent5">
                            <a:lumMod val="50000"/>
                          </a:schemeClr>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Electrolyte Imbalance</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49</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21%</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3050">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Vitamin K deficiency</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41</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18%</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 </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hMerge="1">
                  <a:tcPr/>
                </a:tc>
                <a:tc hMerge="1">
                  <a:tcPr/>
                </a:tc>
              </a:tr>
              <a:tr h="271780">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Total</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Cambria" panose="02040503050406030204" charset="0"/>
                          <a:cs typeface="Arial Narrow" panose="020B0606020202030204" charset="0"/>
                        </a:rPr>
                        <a:t>228</a:t>
                      </a:r>
                      <a:endParaRPr lang="en-US" sz="1600" b="1">
                        <a:solidFill>
                          <a:srgbClr val="000000"/>
                        </a:solidFill>
                        <a:effectLst/>
                        <a:latin typeface="Arial Narrow" panose="020B0606020202030204" charset="0"/>
                        <a:ea typeface="Cambria" panose="02040503050406030204" charset="0"/>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100%</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Total</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230</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spcBef>
                          <a:spcPts val="0"/>
                        </a:spcBef>
                        <a:spcAft>
                          <a:spcPts val="0"/>
                        </a:spcAft>
                      </a:pPr>
                      <a:r>
                        <a:rPr lang="en-US" sz="1600" b="1" dirty="0">
                          <a:solidFill>
                            <a:srgbClr val="000000"/>
                          </a:solidFill>
                          <a:effectLst/>
                          <a:latin typeface="Arial Narrow" panose="020B0606020202030204" charset="0"/>
                          <a:ea typeface="SimSun" panose="02010600030101010101" pitchFamily="2" charset="-122"/>
                          <a:cs typeface="Arial Narrow" panose="020B0606020202030204" charset="0"/>
                        </a:rPr>
                        <a:t>100%</a:t>
                      </a:r>
                      <a:endParaRPr lang="en-US" sz="1600" b="1"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46206" marR="46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r>
            </a:tbl>
          </a:graphicData>
        </a:graphic>
      </p:graphicFrame>
      <p:sp>
        <p:nvSpPr>
          <p:cNvPr id="121" name="Text Box 120"/>
          <p:cNvSpPr txBox="1"/>
          <p:nvPr/>
        </p:nvSpPr>
        <p:spPr>
          <a:xfrm>
            <a:off x="2397760" y="893445"/>
            <a:ext cx="7517765" cy="368300"/>
          </a:xfrm>
          <a:prstGeom prst="rect">
            <a:avLst/>
          </a:prstGeom>
          <a:noFill/>
          <a:ln w="9525">
            <a:noFill/>
          </a:ln>
        </p:spPr>
        <p:txBody>
          <a:bodyPr wrap="square">
            <a:spAutoFit/>
          </a:bodyPr>
          <a:p>
            <a:pPr indent="0" algn="ctr"/>
            <a:r>
              <a:rPr lang="en-US" b="1">
                <a:solidFill>
                  <a:srgbClr val="000000"/>
                </a:solidFill>
                <a:latin typeface="Arial Narrow" panose="020B0606020202030204" charset="0"/>
                <a:ea typeface="SimSun" panose="02010600030101010101" pitchFamily="2" charset="-122"/>
                <a:cs typeface="Arial Narrow" panose="020B0606020202030204" charset="0"/>
              </a:rPr>
              <a:t>Table 1 - Awareness on Vitamin and Mineral deficiency disorder.</a:t>
            </a:r>
            <a:endParaRPr lang="en-US" b="1">
              <a:solidFill>
                <a:srgbClr val="000000"/>
              </a:solidFill>
              <a:latin typeface="Arial Narrow" panose="020B0606020202030204" charset="0"/>
              <a:ea typeface="SimSun" panose="02010600030101010101" pitchFamily="2" charset="-122"/>
              <a:cs typeface="Arial Narrow" panose="020B0606020202030204" charset="0"/>
            </a:endParaRPr>
          </a:p>
        </p:txBody>
      </p:sp>
      <p:sp>
        <p:nvSpPr>
          <p:cNvPr id="3" name="Rectangles 2"/>
          <p:cNvSpPr/>
          <p:nvPr/>
        </p:nvSpPr>
        <p:spPr>
          <a:xfrm>
            <a:off x="0" y="0"/>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 </a:t>
            </a:r>
            <a:r>
              <a:rPr lang="en-US" altLang="zh-CN" sz="2400" b="1" smtClean="0">
                <a:ln>
                  <a:noFill/>
                </a:ln>
                <a:solidFill>
                  <a:schemeClr val="bg1"/>
                </a:solidFill>
                <a:effectLst/>
                <a:latin typeface="Arial Narrow" panose="020B0606020202030204" charset="0"/>
                <a:ea typeface="SimSun" panose="02010600030101010101" pitchFamily="2" charset="-122"/>
                <a:cs typeface="Arial Narrow" panose="020B0606020202030204" charset="0"/>
                <a:sym typeface="+mn-ea"/>
              </a:rPr>
              <a:t>(n=510)</a:t>
            </a:r>
            <a:endPar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278245"/>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s 3"/>
          <p:cNvSpPr/>
          <p:nvPr/>
        </p:nvSpPr>
        <p:spPr>
          <a:xfrm>
            <a:off x="0" y="0"/>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 </a:t>
            </a:r>
            <a:r>
              <a:rPr lang="en-US" altLang="zh-CN" sz="2400" b="1" smtClean="0">
                <a:ln>
                  <a:noFill/>
                </a:ln>
                <a:solidFill>
                  <a:schemeClr val="bg1"/>
                </a:solidFill>
                <a:effectLst/>
                <a:latin typeface="Arial Narrow" panose="020B0606020202030204" charset="0"/>
                <a:ea typeface="SimSun" panose="02010600030101010101" pitchFamily="2" charset="-122"/>
                <a:cs typeface="Arial Narrow" panose="020B0606020202030204" charset="0"/>
                <a:sym typeface="+mn-ea"/>
              </a:rPr>
              <a:t>(n=510)</a:t>
            </a:r>
            <a:endPar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400165"/>
            <a:ext cx="12192000" cy="44958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graphicFrame>
        <p:nvGraphicFramePr>
          <p:cNvPr id="6" name="Content Placeholder 5"/>
          <p:cNvGraphicFramePr>
            <a:graphicFrameLocks noGrp="1"/>
          </p:cNvGraphicFramePr>
          <p:nvPr>
            <p:ph idx="1"/>
          </p:nvPr>
        </p:nvGraphicFramePr>
        <p:xfrm>
          <a:off x="457200" y="1325880"/>
          <a:ext cx="11277600" cy="4876800"/>
        </p:xfrm>
        <a:graphic>
          <a:graphicData uri="http://schemas.openxmlformats.org/drawingml/2006/table">
            <a:tbl>
              <a:tblPr firstRow="1" firstCol="1" bandRow="1"/>
              <a:tblGrid>
                <a:gridCol w="4474210"/>
                <a:gridCol w="735965"/>
                <a:gridCol w="647700"/>
                <a:gridCol w="4003675"/>
                <a:gridCol w="718820"/>
                <a:gridCol w="697230"/>
              </a:tblGrid>
              <a:tr h="487680">
                <a:tc>
                  <a:txBody>
                    <a:bodyPr/>
                    <a:p>
                      <a:pPr marL="0" marR="0" algn="ctr" fontAlgn="ctr">
                        <a:spcBef>
                          <a:spcPts val="0"/>
                        </a:spcBef>
                        <a:spcAft>
                          <a:spcPts val="0"/>
                        </a:spcAft>
                      </a:pPr>
                      <a:r>
                        <a:rPr lang="en-US" sz="1600" b="1" dirty="0">
                          <a:solidFill>
                            <a:srgbClr val="000000"/>
                          </a:solidFill>
                          <a:effectLst/>
                          <a:latin typeface="Arial Narrow" panose="020B0606020202030204" charset="0"/>
                          <a:ea typeface="SimSun" panose="02010600030101010101" pitchFamily="2" charset="-122"/>
                          <a:cs typeface="Arial Narrow" panose="020B0606020202030204" charset="0"/>
                        </a:rPr>
                        <a:t>Which communicable diseases are common in your area?</a:t>
                      </a:r>
                      <a:endParaRPr lang="en-US" sz="1600" b="1"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p>
                      <a:pPr marL="0" marR="0" algn="ctr" fontAlgn="ctr">
                        <a:spcBef>
                          <a:spcPts val="0"/>
                        </a:spcBef>
                        <a:spcAft>
                          <a:spcPts val="0"/>
                        </a:spcAft>
                      </a:pPr>
                      <a:r>
                        <a:rPr lang="en-US" sz="1600" b="1" dirty="0">
                          <a:solidFill>
                            <a:srgbClr val="000000"/>
                          </a:solidFill>
                          <a:effectLst/>
                          <a:latin typeface="Arial Narrow" panose="020B0606020202030204" charset="0"/>
                          <a:ea typeface="SimSun" panose="02010600030101010101" pitchFamily="2" charset="-122"/>
                          <a:cs typeface="Arial Narrow" panose="020B0606020202030204" charset="0"/>
                        </a:rPr>
                        <a:t>N= 510</a:t>
                      </a:r>
                      <a:endParaRPr lang="en-US" sz="1600" b="1"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Which non-communicable diseases are common in your area?</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 510</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r>
              <a:tr h="243840">
                <a:tc>
                  <a:txBody>
                    <a:bodyPr/>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Diseases</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Diseases</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6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Dengue, malaria, diarrhoea, allergy</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33</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6%</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Injury by accident</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33</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7%</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Diarrhea</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8</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2%</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Hypertension, Stroke </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31</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6%</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Malaria</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5</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Asthma, Anemia, DM </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29</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6%</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Scabies</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13</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3%</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Back Pain, CHD, Breathing Problem</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34</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7%</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Diarrhea, Malaria, TB, AIDS</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21</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4%</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Bronchitis, Cancer, Anemia</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30</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6%</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b="1">
                          <a:solidFill>
                            <a:srgbClr val="0070C0"/>
                          </a:solidFill>
                          <a:effectLst/>
                          <a:latin typeface="Arial Narrow" panose="020B0606020202030204" charset="0"/>
                          <a:ea typeface="Arial Narrow" panose="020B0606020202030204" charset="0"/>
                          <a:cs typeface="Arial Narrow" panose="020B0606020202030204" charset="0"/>
                        </a:rPr>
                        <a:t>Skin disease</a:t>
                      </a:r>
                      <a:endParaRPr lang="en-US" sz="1600" b="1">
                        <a:solidFill>
                          <a:srgbClr val="0070C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70C0"/>
                          </a:solidFill>
                          <a:effectLst/>
                          <a:latin typeface="Arial Narrow" panose="020B0606020202030204" charset="0"/>
                          <a:ea typeface="Arial Narrow" panose="020B0606020202030204" charset="0"/>
                          <a:cs typeface="Arial Narrow" panose="020B0606020202030204" charset="0"/>
                        </a:rPr>
                        <a:t>112</a:t>
                      </a:r>
                      <a:endParaRPr lang="en-US" sz="1600" b="1">
                        <a:solidFill>
                          <a:srgbClr val="0070C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70C0"/>
                          </a:solidFill>
                          <a:effectLst/>
                          <a:latin typeface="Arial Narrow" panose="020B0606020202030204" charset="0"/>
                          <a:ea typeface="Arial Narrow" panose="020B0606020202030204" charset="0"/>
                          <a:cs typeface="Arial Narrow" panose="020B0606020202030204" charset="0"/>
                        </a:rPr>
                        <a:t>22%</a:t>
                      </a:r>
                      <a:endParaRPr lang="en-US" sz="1600" b="1">
                        <a:solidFill>
                          <a:srgbClr val="0070C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DM, CHD</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27</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5%</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viral disease</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15</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3%</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Daibetes Mellitus, Hypertension, Dislipidemia</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43</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8%</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Dysentary</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11</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2%</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Daibetes, Cencar, Anemia</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43</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8%</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Food Poisoning</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8</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2%</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70C0"/>
                          </a:solidFill>
                          <a:effectLst/>
                          <a:latin typeface="Arial Narrow" panose="020B0606020202030204" charset="0"/>
                          <a:ea typeface="SimSun" panose="02010600030101010101" pitchFamily="2" charset="-122"/>
                          <a:cs typeface="Arial Narrow" panose="020B0606020202030204" charset="0"/>
                        </a:rPr>
                        <a:t>Diabetes, Lung Disease</a:t>
                      </a:r>
                      <a:endParaRPr lang="en-US" sz="16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70C0"/>
                          </a:solidFill>
                          <a:effectLst/>
                          <a:latin typeface="Arial Narrow" panose="020B0606020202030204" charset="0"/>
                          <a:ea typeface="Cambria" panose="02040503050406030204" charset="0"/>
                          <a:cs typeface="Arial Narrow" panose="020B0606020202030204" charset="0"/>
                        </a:rPr>
                        <a:t>58</a:t>
                      </a:r>
                      <a:endParaRPr lang="en-US" sz="1600" b="1">
                        <a:solidFill>
                          <a:srgbClr val="0070C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70C0"/>
                          </a:solidFill>
                          <a:effectLst/>
                          <a:latin typeface="Arial Narrow" panose="020B0606020202030204" charset="0"/>
                          <a:ea typeface="SimSun" panose="02010600030101010101" pitchFamily="2" charset="-122"/>
                          <a:cs typeface="Arial Narrow" panose="020B0606020202030204" charset="0"/>
                        </a:rPr>
                        <a:t>11%</a:t>
                      </a:r>
                      <a:endParaRPr lang="en-US" sz="16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TB</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11</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2%</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Hypercholesterolemia, Hypertension</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31</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6%</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Dengue</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4</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Arthritis, Injury, Body Pain</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28</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6%</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Diarrhea, malaria, TB</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18</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dirty="0">
                          <a:solidFill>
                            <a:srgbClr val="000000"/>
                          </a:solidFill>
                          <a:effectLst/>
                          <a:latin typeface="Arial Narrow" panose="020B0606020202030204" charset="0"/>
                          <a:ea typeface="Arial Narrow" panose="020B0606020202030204" charset="0"/>
                          <a:cs typeface="Arial Narrow" panose="020B0606020202030204" charset="0"/>
                        </a:rPr>
                        <a:t>3%</a:t>
                      </a:r>
                      <a:endParaRPr lang="en-US" sz="1600" dirty="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Mental Disorder, Neuropathy, Arthritis</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34</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7%</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Aching pox</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77</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15%</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Not sure</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Cambria" panose="02040503050406030204" charset="0"/>
                          <a:cs typeface="Arial Narrow" panose="020B0606020202030204" charset="0"/>
                        </a:rPr>
                        <a:t>89</a:t>
                      </a:r>
                      <a:endParaRPr lang="en-US" sz="1600">
                        <a:solidFill>
                          <a:srgbClr val="000000"/>
                        </a:solidFill>
                        <a:effectLst/>
                        <a:latin typeface="Arial Narrow" panose="020B0606020202030204" charset="0"/>
                        <a:ea typeface="Cambria" panose="02040503050406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17%</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Typhoid</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3</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gridSpan="3">
                  <a:txBody>
                    <a:bodyPr/>
                    <a:p>
                      <a:pPr marL="0" marR="0" algn="ctr" fontAlgn="ctr">
                        <a:spcBef>
                          <a:spcPts val="0"/>
                        </a:spcBef>
                        <a:spcAft>
                          <a:spcPts val="0"/>
                        </a:spcAft>
                      </a:pPr>
                      <a:r>
                        <a:rPr lang="en-US" sz="1600">
                          <a:solidFill>
                            <a:srgbClr val="000000"/>
                          </a:solidFill>
                          <a:effectLst/>
                          <a:latin typeface="Arial Narrow" panose="020B0606020202030204" charset="0"/>
                          <a:ea typeface="SimSun" panose="02010600030101010101" pitchFamily="2" charset="-122"/>
                          <a:cs typeface="Arial Narrow" panose="020B0606020202030204" charset="0"/>
                        </a:rPr>
                        <a:t> </a:t>
                      </a:r>
                      <a:endParaRPr lang="en-US" sz="16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hMerge="1">
                  <a:tcPr/>
                </a:tc>
                <a:tc rowSpan="4" hMerge="1">
                  <a:tcPr/>
                </a:tc>
              </a:tr>
              <a:tr h="243840">
                <a:tc>
                  <a:txBody>
                    <a:bodyPr/>
                    <a:p>
                      <a:pPr marL="0" marR="0" algn="ctr" fontAlgn="ctr">
                        <a:spcBef>
                          <a:spcPts val="0"/>
                        </a:spcBef>
                        <a:spcAft>
                          <a:spcPts val="0"/>
                        </a:spcAft>
                      </a:pPr>
                      <a:r>
                        <a:rPr lang="en-US" sz="1600" b="1">
                          <a:solidFill>
                            <a:srgbClr val="0070C0"/>
                          </a:solidFill>
                          <a:effectLst/>
                          <a:latin typeface="Arial Narrow" panose="020B0606020202030204" charset="0"/>
                          <a:ea typeface="Arial Narrow" panose="020B0606020202030204" charset="0"/>
                          <a:cs typeface="Arial Narrow" panose="020B0606020202030204" charset="0"/>
                        </a:rPr>
                        <a:t>Viral Cold and Fever</a:t>
                      </a:r>
                      <a:endParaRPr lang="en-US" sz="1600" b="1">
                        <a:solidFill>
                          <a:srgbClr val="0070C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70C0"/>
                          </a:solidFill>
                          <a:effectLst/>
                          <a:latin typeface="Arial Narrow" panose="020B0606020202030204" charset="0"/>
                          <a:ea typeface="Arial Narrow" panose="020B0606020202030204" charset="0"/>
                          <a:cs typeface="Arial Narrow" panose="020B0606020202030204" charset="0"/>
                        </a:rPr>
                        <a:t>103</a:t>
                      </a:r>
                      <a:endParaRPr lang="en-US" sz="1600" b="1">
                        <a:solidFill>
                          <a:srgbClr val="0070C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b="1">
                          <a:solidFill>
                            <a:srgbClr val="0070C0"/>
                          </a:solidFill>
                          <a:effectLst/>
                          <a:latin typeface="Arial Narrow" panose="020B0606020202030204" charset="0"/>
                          <a:ea typeface="Arial Narrow" panose="020B0606020202030204" charset="0"/>
                          <a:cs typeface="Arial Narrow" panose="020B0606020202030204" charset="0"/>
                        </a:rPr>
                        <a:t>20%</a:t>
                      </a:r>
                      <a:endParaRPr lang="en-US" sz="1600" b="1">
                        <a:solidFill>
                          <a:srgbClr val="0070C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Diarrhea, TB, AIDS</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12</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2%</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43840">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Not sure</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a:solidFill>
                            <a:srgbClr val="000000"/>
                          </a:solidFill>
                          <a:effectLst/>
                          <a:latin typeface="Arial Narrow" panose="020B0606020202030204" charset="0"/>
                          <a:ea typeface="Arial Narrow" panose="020B0606020202030204" charset="0"/>
                          <a:cs typeface="Arial Narrow" panose="020B0606020202030204" charset="0"/>
                        </a:rPr>
                        <a:t>56</a:t>
                      </a:r>
                      <a:endParaRPr lang="en-US" sz="160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600" dirty="0">
                          <a:solidFill>
                            <a:srgbClr val="000000"/>
                          </a:solidFill>
                          <a:effectLst/>
                          <a:latin typeface="Arial Narrow" panose="020B0606020202030204" charset="0"/>
                          <a:ea typeface="Arial Narrow" panose="020B0606020202030204" charset="0"/>
                          <a:cs typeface="Arial Narrow" panose="020B0606020202030204" charset="0"/>
                        </a:rPr>
                        <a:t>11%</a:t>
                      </a:r>
                      <a:endParaRPr lang="en-US" sz="1600" dirty="0">
                        <a:solidFill>
                          <a:srgbClr val="000000"/>
                        </a:solidFill>
                        <a:effectLst/>
                        <a:latin typeface="Arial Narrow" panose="020B0606020202030204" charset="0"/>
                        <a:ea typeface="Arial Narrow" panose="020B0606020202030204" charset="0"/>
                        <a:cs typeface="Arial Narrow" panose="020B0606020202030204" charset="0"/>
                      </a:endParaRPr>
                    </a:p>
                  </a:txBody>
                  <a:tcPr marL="28951" marR="28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bl>
          </a:graphicData>
        </a:graphic>
      </p:graphicFrame>
      <p:sp>
        <p:nvSpPr>
          <p:cNvPr id="8" name="Text Box 7"/>
          <p:cNvSpPr txBox="1"/>
          <p:nvPr/>
        </p:nvSpPr>
        <p:spPr>
          <a:xfrm>
            <a:off x="2202180" y="699135"/>
            <a:ext cx="7787640" cy="368300"/>
          </a:xfrm>
          <a:prstGeom prst="rect">
            <a:avLst/>
          </a:prstGeom>
          <a:noFill/>
        </p:spPr>
        <p:txBody>
          <a:bodyPr wrap="square" rtlCol="0" anchor="t">
            <a:spAutoFit/>
          </a:bodyPr>
          <a:p>
            <a:pPr algn="ctr"/>
            <a:r>
              <a:rPr lang="en-US" b="1">
                <a:solidFill>
                  <a:srgbClr val="000000"/>
                </a:solidFill>
                <a:latin typeface="Arial Narrow" panose="020B0606020202030204" charset="0"/>
                <a:ea typeface="SimSun" panose="02010600030101010101" pitchFamily="2" charset="-122"/>
                <a:cs typeface="Arial Narrow" panose="020B0606020202030204" charset="0"/>
                <a:sym typeface="+mn-ea"/>
              </a:rPr>
              <a:t>Table 2 - C</a:t>
            </a:r>
            <a:r>
              <a:rPr lang="en-US" b="1" dirty="0">
                <a:solidFill>
                  <a:srgbClr val="000000"/>
                </a:solidFill>
                <a:effectLst/>
                <a:latin typeface="Arial Narrow" panose="020B0606020202030204" charset="0"/>
                <a:ea typeface="SimSun" panose="02010600030101010101" pitchFamily="2" charset="-122"/>
                <a:cs typeface="Arial Narrow" panose="020B0606020202030204" charset="0"/>
                <a:sym typeface="+mn-ea"/>
              </a:rPr>
              <a:t>ommunicable and </a:t>
            </a:r>
            <a:r>
              <a:rPr lang="en-US" b="1">
                <a:solidFill>
                  <a:srgbClr val="000000"/>
                </a:solidFill>
                <a:effectLst/>
                <a:latin typeface="Arial Narrow" panose="020B0606020202030204" charset="0"/>
                <a:ea typeface="SimSun" panose="02010600030101010101" pitchFamily="2" charset="-122"/>
                <a:cs typeface="Arial Narrow" panose="020B0606020202030204" charset="0"/>
                <a:sym typeface="+mn-ea"/>
              </a:rPr>
              <a:t>non-communicable diseases</a:t>
            </a:r>
            <a:r>
              <a:rPr lang="en-US" b="1" dirty="0">
                <a:solidFill>
                  <a:srgbClr val="000000"/>
                </a:solidFill>
                <a:effectLst/>
                <a:latin typeface="Arial Narrow" panose="020B0606020202030204" charset="0"/>
                <a:ea typeface="SimSun" panose="02010600030101010101" pitchFamily="2" charset="-122"/>
                <a:cs typeface="Arial Narrow" panose="020B0606020202030204" charset="0"/>
                <a:sym typeface="+mn-ea"/>
              </a:rPr>
              <a:t> are common in their are</a:t>
            </a:r>
            <a:r>
              <a:rPr lang="en-US" b="1">
                <a:solidFill>
                  <a:srgbClr val="000000"/>
                </a:solidFill>
                <a:latin typeface="Arial Narrow" panose="020B0606020202030204" charset="0"/>
                <a:ea typeface="SimSun" panose="02010600030101010101" pitchFamily="2" charset="-122"/>
                <a:cs typeface="Arial Narrow" panose="020B0606020202030204" charset="0"/>
                <a:sym typeface="+mn-ea"/>
              </a:rPr>
              <a:t>a:</a:t>
            </a:r>
            <a:endParaRPr lang="en-US" b="1">
              <a:solidFill>
                <a:srgbClr val="000000"/>
              </a:solidFill>
              <a:latin typeface="Arial Narrow" panose="020B0606020202030204" charset="0"/>
              <a:ea typeface="SimSun" panose="02010600030101010101" pitchFamily="2" charset="-122"/>
              <a:cs typeface="Arial Narrow" panose="020B0606020202030204" charset="0"/>
              <a:sym typeface="+mn-ea"/>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66065" y="1927225"/>
            <a:ext cx="11640185" cy="4798695"/>
          </a:xfrm>
          <a:prstGeom prst="rect">
            <a:avLst/>
          </a:prstGeom>
          <a:solidFill>
            <a:schemeClr val="bg1"/>
          </a:solidFill>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spcAft>
                <a:spcPts val="0"/>
              </a:spcAft>
              <a:buFont typeface="Wingdings" panose="05000000000000000000" charset="0"/>
              <a:buChar char="§"/>
            </a:pPr>
            <a:r>
              <a:rPr lang="en-US" sz="2200" dirty="0">
                <a:solidFill>
                  <a:schemeClr val="tx1"/>
                </a:solidFill>
                <a:latin typeface="Arial Narrow" panose="020B0606020202030204" charset="0"/>
                <a:cs typeface="Arial Narrow" panose="020B0606020202030204" charset="0"/>
              </a:rPr>
              <a:t>Globally,</a:t>
            </a:r>
            <a:r>
              <a:rPr lang="en-US" sz="2200" b="1" dirty="0">
                <a:solidFill>
                  <a:schemeClr val="tx1"/>
                </a:solidFill>
                <a:latin typeface="Arial Narrow" panose="020B0606020202030204" charset="0"/>
                <a:cs typeface="Arial Narrow" panose="020B0606020202030204" charset="0"/>
              </a:rPr>
              <a:t> 89.3 millio</a:t>
            </a:r>
            <a:r>
              <a:rPr lang="en-US" sz="2200" dirty="0">
                <a:solidFill>
                  <a:schemeClr val="tx1"/>
                </a:solidFill>
                <a:latin typeface="Arial Narrow" panose="020B0606020202030204" charset="0"/>
                <a:cs typeface="Arial Narrow" panose="020B0606020202030204" charset="0"/>
              </a:rPr>
              <a:t>n people live outside their country. </a:t>
            </a:r>
            <a:endParaRPr lang="en-US" sz="2200" dirty="0">
              <a:solidFill>
                <a:schemeClr val="tx1"/>
              </a:solidFill>
              <a:latin typeface="Arial Narrow" panose="020B0606020202030204" charset="0"/>
              <a:cs typeface="Arial Narrow" panose="020B0606020202030204" charset="0"/>
            </a:endParaRPr>
          </a:p>
          <a:p>
            <a:pPr algn="just">
              <a:lnSpc>
                <a:spcPct val="130000"/>
              </a:lnSpc>
              <a:spcAft>
                <a:spcPts val="0"/>
              </a:spcAft>
              <a:buFont typeface="Wingdings" panose="05000000000000000000" charset="0"/>
              <a:buChar char="§"/>
            </a:pPr>
            <a:r>
              <a:rPr lang="en-US" sz="2200" dirty="0">
                <a:solidFill>
                  <a:schemeClr val="tx1"/>
                </a:solidFill>
                <a:latin typeface="Arial Narrow" panose="020B0606020202030204" charset="0"/>
                <a:cs typeface="Arial Narrow" panose="020B0606020202030204" charset="0"/>
              </a:rPr>
              <a:t>They are mostly </a:t>
            </a:r>
            <a:r>
              <a:rPr lang="en-US" sz="2200" b="1" dirty="0">
                <a:solidFill>
                  <a:schemeClr val="tx1"/>
                </a:solidFill>
                <a:latin typeface="Arial Narrow" panose="020B0606020202030204" charset="0"/>
                <a:cs typeface="Arial Narrow" panose="020B0606020202030204" charset="0"/>
              </a:rPr>
              <a:t>migrants</a:t>
            </a:r>
            <a:r>
              <a:rPr lang="en-US" sz="2200" dirty="0">
                <a:solidFill>
                  <a:schemeClr val="tx1"/>
                </a:solidFill>
                <a:latin typeface="Arial Narrow" panose="020B0606020202030204" charset="0"/>
                <a:cs typeface="Arial Narrow" panose="020B0606020202030204" charset="0"/>
              </a:rPr>
              <a:t>, people who leave their homelands in search of better opportunities. </a:t>
            </a:r>
            <a:endParaRPr lang="en-US" sz="2200" dirty="0">
              <a:solidFill>
                <a:schemeClr val="tx1"/>
              </a:solidFill>
              <a:latin typeface="Arial Narrow" panose="020B0606020202030204" charset="0"/>
              <a:cs typeface="Arial Narrow" panose="020B0606020202030204" charset="0"/>
            </a:endParaRPr>
          </a:p>
          <a:p>
            <a:pPr algn="just">
              <a:lnSpc>
                <a:spcPct val="130000"/>
              </a:lnSpc>
              <a:spcAft>
                <a:spcPts val="0"/>
              </a:spcAft>
              <a:buFont typeface="Wingdings" panose="05000000000000000000" charset="0"/>
              <a:buChar char="§"/>
            </a:pPr>
            <a:r>
              <a:rPr lang="en-US" sz="2200" dirty="0">
                <a:solidFill>
                  <a:schemeClr val="tx1"/>
                </a:solidFill>
                <a:latin typeface="Arial Narrow" panose="020B0606020202030204" charset="0"/>
                <a:cs typeface="Arial Narrow" panose="020B0606020202030204" charset="0"/>
              </a:rPr>
              <a:t>However, over </a:t>
            </a:r>
            <a:r>
              <a:rPr lang="en-US" sz="2200" b="1" dirty="0">
                <a:solidFill>
                  <a:schemeClr val="tx1"/>
                </a:solidFill>
                <a:latin typeface="Arial Narrow" panose="020B0606020202030204" charset="0"/>
                <a:cs typeface="Arial Narrow" panose="020B0606020202030204" charset="0"/>
              </a:rPr>
              <a:t>one-third </a:t>
            </a:r>
            <a:r>
              <a:rPr lang="en-US" sz="2200" dirty="0">
                <a:solidFill>
                  <a:schemeClr val="tx1"/>
                </a:solidFill>
                <a:latin typeface="Arial Narrow" panose="020B0606020202030204" charset="0"/>
                <a:cs typeface="Arial Narrow" panose="020B0606020202030204" charset="0"/>
              </a:rPr>
              <a:t>are</a:t>
            </a:r>
            <a:r>
              <a:rPr lang="en-US" sz="2200" b="1" dirty="0">
                <a:solidFill>
                  <a:schemeClr val="tx1"/>
                </a:solidFill>
                <a:latin typeface="Arial Narrow" panose="020B0606020202030204" charset="0"/>
                <a:cs typeface="Arial Narrow" panose="020B0606020202030204" charset="0"/>
              </a:rPr>
              <a:t> refugees</a:t>
            </a:r>
            <a:r>
              <a:rPr lang="en-US" sz="2200" dirty="0">
                <a:solidFill>
                  <a:schemeClr val="tx1"/>
                </a:solidFill>
                <a:latin typeface="Arial Narrow" panose="020B0606020202030204" charset="0"/>
                <a:cs typeface="Arial Narrow" panose="020B0606020202030204" charset="0"/>
              </a:rPr>
              <a:t>, escaping political violence and other threats in their own country.</a:t>
            </a:r>
            <a:endParaRPr lang="en-US" sz="2200" dirty="0">
              <a:solidFill>
                <a:schemeClr val="tx1"/>
              </a:solidFill>
              <a:latin typeface="Arial Narrow" panose="020B0606020202030204" charset="0"/>
              <a:cs typeface="Arial Narrow" panose="020B0606020202030204" charset="0"/>
            </a:endParaRPr>
          </a:p>
          <a:p>
            <a:pPr algn="just">
              <a:lnSpc>
                <a:spcPct val="130000"/>
              </a:lnSpc>
              <a:spcAft>
                <a:spcPts val="0"/>
              </a:spcAft>
              <a:buFont typeface="Wingdings" panose="05000000000000000000" charset="0"/>
              <a:buChar char="§"/>
            </a:pPr>
            <a:r>
              <a:rPr lang="en-US" sz="2200" dirty="0">
                <a:solidFill>
                  <a:schemeClr val="tx1"/>
                </a:solidFill>
                <a:latin typeface="Arial Narrow" panose="020B0606020202030204" charset="0"/>
                <a:cs typeface="Arial Narrow" panose="020B0606020202030204" charset="0"/>
              </a:rPr>
              <a:t>Currently the Rohingya refugee issue has become a big humanitarian crisis in Bangladesh. </a:t>
            </a:r>
            <a:endParaRPr lang="en-US" sz="2200" dirty="0">
              <a:solidFill>
                <a:schemeClr val="tx1"/>
              </a:solidFill>
              <a:latin typeface="Arial Narrow" panose="020B0606020202030204" charset="0"/>
              <a:cs typeface="Arial Narrow" panose="020B0606020202030204" charset="0"/>
            </a:endParaRPr>
          </a:p>
          <a:p>
            <a:pPr algn="just">
              <a:lnSpc>
                <a:spcPct val="130000"/>
              </a:lnSpc>
              <a:spcAft>
                <a:spcPts val="0"/>
              </a:spcAft>
              <a:buFont typeface="Wingdings" panose="05000000000000000000" charset="0"/>
              <a:buChar char="§"/>
            </a:pPr>
            <a:r>
              <a:rPr lang="en-US" sz="2200" dirty="0">
                <a:solidFill>
                  <a:schemeClr val="tx1"/>
                </a:solidFill>
                <a:latin typeface="Arial Narrow" panose="020B0606020202030204" charset="0"/>
                <a:cs typeface="Arial Narrow" panose="020B0606020202030204" charset="0"/>
              </a:rPr>
              <a:t>This community has been compelled to leave their home place due to violence.</a:t>
            </a:r>
            <a:endParaRPr lang="en-US" sz="2200" dirty="0">
              <a:solidFill>
                <a:schemeClr val="tx1"/>
              </a:solidFill>
              <a:latin typeface="Arial Narrow" panose="020B0606020202030204" charset="0"/>
              <a:cs typeface="Arial Narrow" panose="020B0606020202030204" charset="0"/>
            </a:endParaRPr>
          </a:p>
          <a:p>
            <a:pPr algn="just">
              <a:lnSpc>
                <a:spcPct val="130000"/>
              </a:lnSpc>
              <a:spcAft>
                <a:spcPts val="0"/>
              </a:spcAft>
              <a:buFont typeface="Wingdings" panose="05000000000000000000" charset="0"/>
              <a:buChar char="§"/>
            </a:pPr>
            <a:r>
              <a:rPr lang="en-US" sz="2200" dirty="0">
                <a:solidFill>
                  <a:schemeClr val="tx1"/>
                </a:solidFill>
                <a:latin typeface="Arial Narrow" panose="020B0606020202030204" charset="0"/>
                <a:cs typeface="Arial Narrow" panose="020B0606020202030204" charset="0"/>
              </a:rPr>
              <a:t>Most Rohingya migrants in Bangladesh are Forcibly Displaced Myanmar Nationals </a:t>
            </a:r>
            <a:r>
              <a:rPr lang="en-US" sz="2200" b="1" dirty="0">
                <a:solidFill>
                  <a:schemeClr val="tx1"/>
                </a:solidFill>
                <a:latin typeface="Arial Narrow" panose="020B0606020202030204" charset="0"/>
                <a:cs typeface="Arial Narrow" panose="020B0606020202030204" charset="0"/>
              </a:rPr>
              <a:t>(FDMN)</a:t>
            </a:r>
            <a:r>
              <a:rPr lang="en-US" sz="2200" dirty="0">
                <a:solidFill>
                  <a:schemeClr val="tx1"/>
                </a:solidFill>
                <a:latin typeface="Arial Narrow" panose="020B0606020202030204" charset="0"/>
                <a:cs typeface="Arial Narrow" panose="020B0606020202030204" charset="0"/>
              </a:rPr>
              <a:t>. </a:t>
            </a:r>
            <a:endParaRPr lang="en-US" sz="2200" dirty="0">
              <a:solidFill>
                <a:schemeClr val="tx1"/>
              </a:solidFill>
              <a:latin typeface="Arial Narrow" panose="020B0606020202030204" charset="0"/>
              <a:cs typeface="Arial Narrow" panose="020B0606020202030204" charset="0"/>
            </a:endParaRPr>
          </a:p>
          <a:p>
            <a:pPr algn="just">
              <a:lnSpc>
                <a:spcPct val="130000"/>
              </a:lnSpc>
              <a:spcAft>
                <a:spcPts val="0"/>
              </a:spcAft>
              <a:buFont typeface="Wingdings" panose="05000000000000000000" charset="0"/>
              <a:buChar char="§"/>
            </a:pPr>
            <a:r>
              <a:rPr lang="en-US" sz="2200" dirty="0">
                <a:solidFill>
                  <a:schemeClr val="tx1"/>
                </a:solidFill>
                <a:latin typeface="Arial Narrow" panose="020B0606020202030204" charset="0"/>
                <a:cs typeface="Arial Narrow" panose="020B0606020202030204" charset="0"/>
              </a:rPr>
              <a:t>The Rohingya have suffered decades of ethnic and religious persecution in Myanmar. </a:t>
            </a:r>
            <a:endParaRPr lang="en-US" sz="2200" dirty="0">
              <a:solidFill>
                <a:schemeClr val="tx1"/>
              </a:solidFill>
              <a:latin typeface="Arial Narrow" panose="020B0606020202030204" charset="0"/>
              <a:cs typeface="Arial Narrow" panose="020B0606020202030204" charset="0"/>
            </a:endParaRPr>
          </a:p>
        </p:txBody>
      </p:sp>
      <p:sp>
        <p:nvSpPr>
          <p:cNvPr id="13" name="Content Placeholder 2"/>
          <p:cNvSpPr txBox="1"/>
          <p:nvPr/>
        </p:nvSpPr>
        <p:spPr>
          <a:xfrm>
            <a:off x="3203461" y="4291860"/>
            <a:ext cx="6362055" cy="12001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1500" dirty="0">
              <a:latin typeface="Arial Narrow" panose="020B0606020202030204" charset="0"/>
              <a:cs typeface="Arial Narrow" panose="020B0606020202030204" charset="0"/>
            </a:endParaRPr>
          </a:p>
        </p:txBody>
      </p:sp>
      <p:sp>
        <p:nvSpPr>
          <p:cNvPr id="7" name="Title 1"/>
          <p:cNvSpPr txBox="1"/>
          <p:nvPr/>
        </p:nvSpPr>
        <p:spPr>
          <a:xfrm>
            <a:off x="2895441" y="1498918"/>
            <a:ext cx="6331268" cy="517208"/>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rPr>
              <a:t>Background</a:t>
            </a:r>
            <a:endParaRPr lang="en-US" sz="2400" b="1" dirty="0">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rcRect l="15917" t="27179" r="19854" b="8377"/>
          <a:stretch>
            <a:fillRect/>
          </a:stretch>
        </p:blipFill>
        <p:spPr>
          <a:xfrm flipH="1">
            <a:off x="15240" y="19050"/>
            <a:ext cx="3943350" cy="1294765"/>
          </a:xfrm>
          <a:prstGeom prst="rect">
            <a:avLst/>
          </a:prstGeom>
          <a:ln w="28575">
            <a:solidFill>
              <a:srgbClr val="00B050"/>
            </a:solidFill>
          </a:ln>
        </p:spPr>
      </p:pic>
      <p:pic>
        <p:nvPicPr>
          <p:cNvPr id="100" name="Picture 99"/>
          <p:cNvPicPr/>
          <p:nvPr/>
        </p:nvPicPr>
        <p:blipFill>
          <a:blip r:embed="rId2"/>
          <a:srcRect t="28036"/>
          <a:stretch>
            <a:fillRect/>
          </a:stretch>
        </p:blipFill>
        <p:spPr>
          <a:xfrm>
            <a:off x="8241030" y="31115"/>
            <a:ext cx="3935730" cy="1285240"/>
          </a:xfrm>
          <a:prstGeom prst="rect">
            <a:avLst/>
          </a:prstGeom>
          <a:noFill/>
          <a:ln w="28575">
            <a:solidFill>
              <a:srgbClr val="00B050"/>
            </a:solidFill>
          </a:ln>
        </p:spPr>
      </p:pic>
      <p:pic>
        <p:nvPicPr>
          <p:cNvPr id="101" name="Picture 100"/>
          <p:cNvPicPr/>
          <p:nvPr/>
        </p:nvPicPr>
        <p:blipFill>
          <a:blip r:embed="rId3"/>
          <a:srcRect t="36383"/>
          <a:stretch>
            <a:fillRect/>
          </a:stretch>
        </p:blipFill>
        <p:spPr>
          <a:xfrm>
            <a:off x="3943985" y="15240"/>
            <a:ext cx="4282440" cy="1298575"/>
          </a:xfrm>
          <a:prstGeom prst="rect">
            <a:avLst/>
          </a:prstGeom>
          <a:noFill/>
          <a:ln w="28575">
            <a:solidFill>
              <a:srgbClr val="00B050"/>
            </a:solidFill>
          </a:ln>
        </p:spPr>
      </p:pic>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s 3"/>
          <p:cNvSpPr/>
          <p:nvPr/>
        </p:nvSpPr>
        <p:spPr>
          <a:xfrm>
            <a:off x="0" y="0"/>
            <a:ext cx="12192000" cy="427355"/>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 </a:t>
            </a:r>
            <a:r>
              <a:rPr lang="en-US" altLang="zh-CN" sz="2000" b="1" smtClean="0">
                <a:ln>
                  <a:noFill/>
                </a:ln>
                <a:solidFill>
                  <a:schemeClr val="bg1"/>
                </a:solidFill>
                <a:effectLst/>
                <a:latin typeface="Arial Narrow" panose="020B0606020202030204" charset="0"/>
                <a:ea typeface="SimSun" panose="02010600030101010101" pitchFamily="2" charset="-122"/>
                <a:cs typeface="Arial Narrow" panose="020B0606020202030204" charset="0"/>
                <a:sym typeface="+mn-ea"/>
              </a:rPr>
              <a:t>(n=510)</a:t>
            </a:r>
            <a:endParaRPr kumimoji="0" lang="en-US" altLang="zh-CN" sz="20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643370"/>
            <a:ext cx="12192000" cy="206375"/>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Rectangle 2"/>
          <p:cNvSpPr>
            <a:spLocks noGrp="1" noChangeArrowheads="1"/>
          </p:cNvSpPr>
          <p:nvPr>
            <p:ph type="ctrTitle"/>
          </p:nvPr>
        </p:nvSpPr>
        <p:spPr>
          <a:xfrm>
            <a:off x="1679575" y="576580"/>
            <a:ext cx="8948420" cy="336550"/>
          </a:xfrm>
        </p:spPr>
        <p:txBody>
          <a:bodyPr>
            <a:noAutofit/>
          </a:bodyPr>
          <a:p>
            <a:pPr algn="ctr" defTabSz="457200"/>
            <a:r>
              <a:rPr lang="en-US" altLang="en-US" sz="1600" b="1" dirty="0">
                <a:latin typeface="Arial Narrow" panose="020B0606020202030204" charset="0"/>
                <a:ea typeface="SimSun" panose="02010600030101010101" pitchFamily="2" charset="-122"/>
                <a:cs typeface="Arial Narrow" panose="020B0606020202030204" charset="0"/>
              </a:rPr>
              <a:t>Table</a:t>
            </a:r>
            <a:r>
              <a:rPr lang="en-US" sz="1600" b="1" dirty="0">
                <a:effectLst/>
                <a:latin typeface="Arial Narrow" panose="020B0606020202030204" charset="0"/>
                <a:ea typeface="SimSun" panose="02010600030101010101" pitchFamily="2" charset="-122"/>
                <a:cs typeface="Arial Narrow" panose="020B0606020202030204" charset="0"/>
              </a:rPr>
              <a:t> 9: </a:t>
            </a:r>
            <a:r>
              <a:rPr lang="en-US" sz="1600" dirty="0">
                <a:effectLst/>
                <a:latin typeface="Arial Narrow" panose="020B0606020202030204" charset="0"/>
                <a:ea typeface="SimSun" panose="02010600030101010101" pitchFamily="2" charset="-122"/>
                <a:cs typeface="Arial Narrow" panose="020B0606020202030204" charset="0"/>
              </a:rPr>
              <a:t>Communicable &amp; Non-Communicable Diseases suffering from (Diagnosed by last three months)</a:t>
            </a:r>
            <a:endParaRPr lang="en-US" altLang="en-US" sz="1600" b="1" dirty="0">
              <a:latin typeface="Arial Narrow" panose="020B0606020202030204" charset="0"/>
              <a:cs typeface="Arial Narrow" panose="020B0606020202030204" charset="0"/>
            </a:endParaRPr>
          </a:p>
        </p:txBody>
      </p:sp>
      <p:graphicFrame>
        <p:nvGraphicFramePr>
          <p:cNvPr id="7" name="Table 6"/>
          <p:cNvGraphicFramePr>
            <a:graphicFrameLocks noGrp="1"/>
          </p:cNvGraphicFramePr>
          <p:nvPr/>
        </p:nvGraphicFramePr>
        <p:xfrm>
          <a:off x="622300" y="1031875"/>
          <a:ext cx="11077575" cy="5440680"/>
        </p:xfrm>
        <a:graphic>
          <a:graphicData uri="http://schemas.openxmlformats.org/drawingml/2006/table">
            <a:tbl>
              <a:tblPr firstRow="1" firstCol="1" bandRow="1"/>
              <a:tblGrid>
                <a:gridCol w="4522470"/>
                <a:gridCol w="829945"/>
                <a:gridCol w="981075"/>
                <a:gridCol w="3012440"/>
                <a:gridCol w="870585"/>
                <a:gridCol w="861060"/>
              </a:tblGrid>
              <a:tr h="320040">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Non-Communicable Diseases suffering from</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p>
                      <a:pPr marL="0" marR="0" algn="ctr" fontAlgn="ctr">
                        <a:spcBef>
                          <a:spcPts val="0"/>
                        </a:spcBef>
                        <a:spcAft>
                          <a:spcPts val="0"/>
                        </a:spcAft>
                      </a:pPr>
                      <a:r>
                        <a:rPr lang="en-US" sz="1400" b="1" dirty="0">
                          <a:solidFill>
                            <a:srgbClr val="000000"/>
                          </a:solidFill>
                          <a:effectLst/>
                          <a:latin typeface="Arial Narrow" panose="020B0606020202030204" charset="0"/>
                          <a:ea typeface="SimSun" panose="02010600030101010101" pitchFamily="2" charset="-122"/>
                          <a:cs typeface="Arial Narrow" panose="020B0606020202030204" charset="0"/>
                        </a:rPr>
                        <a:t>N= 510</a:t>
                      </a:r>
                      <a:endParaRPr lang="en-US" sz="1400" b="1"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Communicable disease suffering from</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N= 510</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cPr/>
                </a:tc>
              </a:tr>
              <a:tr h="213360">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Diseases</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Diseases</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n%</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Diabetes Mellitus</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28</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6%</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u="none" strike="noStrike">
                          <a:solidFill>
                            <a:srgbClr val="0070C0"/>
                          </a:solidFill>
                          <a:effectLst/>
                          <a:latin typeface="Arial Narrow" panose="020B0606020202030204" charset="0"/>
                          <a:ea typeface="Arial Narrow" panose="020B0606020202030204" charset="0"/>
                          <a:cs typeface="Arial Narrow" panose="020B0606020202030204" charset="0"/>
                        </a:rPr>
                        <a:t>Skin Infection</a:t>
                      </a:r>
                      <a:endParaRPr lang="en-US" sz="1400" b="1" u="none" strike="noStrike">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112</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22%</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Stroke</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21</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4%</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u="none" strike="noStrike">
                          <a:solidFill>
                            <a:srgbClr val="0070C0"/>
                          </a:solidFill>
                          <a:effectLst/>
                          <a:latin typeface="Arial Narrow" panose="020B0606020202030204" charset="0"/>
                          <a:ea typeface="Arial Narrow" panose="020B0606020202030204" charset="0"/>
                          <a:cs typeface="Arial Narrow" panose="020B0606020202030204" charset="0"/>
                        </a:rPr>
                        <a:t>Any Diarrheal disease</a:t>
                      </a:r>
                      <a:endParaRPr lang="en-US" sz="1400" b="1" u="none" strike="noStrike">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101</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20%</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CHD</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37</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7%</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Helminthiasis</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27</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5%</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Anemia</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28</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5%</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Dengue</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13</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3%</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Dyslipidemia</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18</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4%</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Hepatitis B</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9</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Nephropathy</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9</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Malaria</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11</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Neuropathy</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13</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3%</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Pneumonia</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31</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6%</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Retinopathy</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15</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3%</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Covid-19</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26</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5%</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Cataract</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27</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5%</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TB</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18</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4%</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Non-Viral Hepatitis</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Typhoid</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10</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Mental Disorder</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26</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5%</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Viral Cold and Fever</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48</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9%</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IBS</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27</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5%</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rPr>
                        <a:t>Not sure</a:t>
                      </a:r>
                      <a:endParaRPr lang="en-US" sz="1400" b="0" u="none" strike="noStrike">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104</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20%</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Arthritis</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23</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5%</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11" gridSpan="3">
                  <a:txBody>
                    <a:bodyPr/>
                    <a:p>
                      <a:pPr marL="0" marR="0" algn="ctr" fontAlgn="ctr">
                        <a:spcBef>
                          <a:spcPts val="0"/>
                        </a:spcBef>
                        <a:spcAft>
                          <a:spcPts val="0"/>
                        </a:spcAft>
                      </a:pPr>
                      <a:r>
                        <a:rPr lang="en-US" sz="1400" b="0" dirty="0">
                          <a:solidFill>
                            <a:srgbClr val="000000"/>
                          </a:solidFill>
                          <a:effectLst/>
                          <a:latin typeface="Arial Narrow" panose="020B0606020202030204" charset="0"/>
                          <a:ea typeface="SimSun" panose="02010600030101010101" pitchFamily="2" charset="-122"/>
                          <a:cs typeface="Arial Narrow" panose="020B0606020202030204" charset="0"/>
                        </a:rPr>
                        <a:t> </a:t>
                      </a:r>
                      <a:endParaRPr lang="en-US" sz="1400" b="0"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11" hMerge="1">
                  <a:tcPr/>
                </a:tc>
                <a:tc rowSpan="11" hMerge="1">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Back Pain</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25</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5%</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Gastric Ulcer</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18</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4%</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Thyroid problem</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Rheumatic Fever</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19</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4%</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COPD</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16</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3%</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Calcium deficiency</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11</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Bronchitis</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0.50%</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Osteoporosis</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21</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4%</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Injury by accident</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28</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Arial Narrow" panose="020B0606020202030204" charset="0"/>
                          <a:cs typeface="Arial Narrow" panose="020B0606020202030204" charset="0"/>
                        </a:rPr>
                        <a:t>5%</a:t>
                      </a:r>
                      <a:endParaRPr lang="en-US" sz="1400" b="1">
                        <a:solidFill>
                          <a:srgbClr val="0070C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r h="213360">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Not sure</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a:solidFill>
                            <a:srgbClr val="000000"/>
                          </a:solidFill>
                          <a:effectLst/>
                          <a:latin typeface="Arial Narrow" panose="020B0606020202030204" charset="0"/>
                          <a:ea typeface="Arial Narrow" panose="020B0606020202030204" charset="0"/>
                          <a:cs typeface="Arial Narrow" panose="020B0606020202030204" charset="0"/>
                        </a:rPr>
                        <a:t>74</a:t>
                      </a:r>
                      <a:endParaRPr lang="en-US" sz="1400" b="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0" dirty="0">
                          <a:solidFill>
                            <a:srgbClr val="000000"/>
                          </a:solidFill>
                          <a:effectLst/>
                          <a:latin typeface="Arial Narrow" panose="020B0606020202030204" charset="0"/>
                          <a:ea typeface="Arial Narrow" panose="020B0606020202030204" charset="0"/>
                          <a:cs typeface="Arial Narrow" panose="020B0606020202030204" charset="0"/>
                        </a:rPr>
                        <a:t>15%</a:t>
                      </a:r>
                      <a:endParaRPr lang="en-US" sz="1400" b="0" dirty="0">
                        <a:solidFill>
                          <a:srgbClr val="000000"/>
                        </a:solidFill>
                        <a:effectLst/>
                        <a:latin typeface="Arial Narrow" panose="020B0606020202030204" charset="0"/>
                        <a:ea typeface="Arial Narrow" panose="020B0606020202030204" charset="0"/>
                        <a:cs typeface="Arial Narrow" panose="020B0606020202030204" charset="0"/>
                      </a:endParaRPr>
                    </a:p>
                  </a:txBody>
                  <a:tcPr marL="28055" marR="28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gridSpan="3">
                  <a:tcPr/>
                </a:tc>
                <a:tc vMerge="1" hMerge="1">
                  <a:tcPr/>
                </a:tc>
                <a:tc vMerge="1" hMerge="1">
                  <a:tcPr/>
                </a:tc>
              </a:tr>
            </a:tbl>
          </a:graphicData>
        </a:graphic>
      </p:graphicFrame>
      <p:sp>
        <p:nvSpPr>
          <p:cNvPr id="2" name="Slide Number Placeholder 1"/>
          <p:cNvSpPr>
            <a:spLocks noGrp="1"/>
          </p:cNvSpPr>
          <p:nvPr>
            <p:ph type="sldNum" sz="quarter" idx="12"/>
          </p:nvPr>
        </p:nvSpPr>
        <p:spPr>
          <a:xfrm>
            <a:off x="9331960" y="6245225"/>
            <a:ext cx="2844800" cy="476250"/>
          </a:xfrm>
        </p:spPr>
        <p:txBody>
          <a:bodyPr/>
          <a:p>
            <a:fld id="{9B618960-8005-486C-9A75-10CB2AAC16F9}" type="slidenum">
              <a:rPr lang="en-US" smtClean="0"/>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s 3"/>
          <p:cNvSpPr/>
          <p:nvPr/>
        </p:nvSpPr>
        <p:spPr>
          <a:xfrm>
            <a:off x="0" y="0"/>
            <a:ext cx="12192000" cy="427355"/>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 </a:t>
            </a:r>
            <a:r>
              <a:rPr lang="en-US" altLang="zh-CN" sz="2000" b="1" smtClean="0">
                <a:ln>
                  <a:noFill/>
                </a:ln>
                <a:solidFill>
                  <a:schemeClr val="bg1"/>
                </a:solidFill>
                <a:effectLst/>
                <a:latin typeface="Arial Narrow" panose="020B0606020202030204" charset="0"/>
                <a:ea typeface="SimSun" panose="02010600030101010101" pitchFamily="2" charset="-122"/>
                <a:cs typeface="Arial Narrow" panose="020B0606020202030204" charset="0"/>
                <a:sym typeface="+mn-ea"/>
              </a:rPr>
              <a:t>(n=510)</a:t>
            </a:r>
            <a:endParaRPr kumimoji="0" lang="en-US" altLang="zh-CN" sz="20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643370"/>
            <a:ext cx="12192000" cy="206375"/>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Rectangle 2"/>
          <p:cNvSpPr>
            <a:spLocks noGrp="1" noChangeArrowheads="1"/>
          </p:cNvSpPr>
          <p:nvPr>
            <p:ph type="ctrTitle"/>
          </p:nvPr>
        </p:nvSpPr>
        <p:spPr>
          <a:xfrm>
            <a:off x="2834640" y="520065"/>
            <a:ext cx="6587966" cy="351949"/>
          </a:xfrm>
        </p:spPr>
        <p:txBody>
          <a:bodyPr>
            <a:noAutofit/>
          </a:bodyPr>
          <a:p>
            <a:pPr algn="ctr"/>
            <a:r>
              <a:rPr lang="en-US" altLang="en-US" sz="1600" b="1" dirty="0">
                <a:latin typeface="Arial Narrow" panose="020B0606020202030204" charset="0"/>
                <a:ea typeface="SimSun" panose="02010600030101010101" pitchFamily="2" charset="-122"/>
                <a:cs typeface="Arial Narrow" panose="020B0606020202030204" charset="0"/>
              </a:rPr>
              <a:t>Table</a:t>
            </a:r>
            <a:r>
              <a:rPr lang="en-US" sz="1600" b="1" dirty="0">
                <a:effectLst/>
                <a:latin typeface="Arial Narrow" panose="020B0606020202030204" charset="0"/>
                <a:ea typeface="SimSun" panose="02010600030101010101" pitchFamily="2" charset="-122"/>
                <a:cs typeface="Arial Narrow" panose="020B0606020202030204" charset="0"/>
              </a:rPr>
              <a:t> 10: </a:t>
            </a:r>
            <a:r>
              <a:rPr lang="en-US" sz="1600" dirty="0">
                <a:effectLst/>
                <a:latin typeface="Arial Narrow" panose="020B0606020202030204" charset="0"/>
                <a:ea typeface="SimSun" panose="02010600030101010101" pitchFamily="2" charset="-122"/>
                <a:cs typeface="Arial Narrow" panose="020B0606020202030204" charset="0"/>
              </a:rPr>
              <a:t>Prevalence of Communicable &amp; Non-Communicable Diseases.</a:t>
            </a:r>
            <a:endParaRPr lang="en-US" altLang="en-US" sz="1600" dirty="0">
              <a:latin typeface="Arial Narrow" panose="020B0606020202030204" charset="0"/>
              <a:cs typeface="Arial Narrow" panose="020B0606020202030204" charset="0"/>
            </a:endParaRPr>
          </a:p>
        </p:txBody>
      </p:sp>
      <p:graphicFrame>
        <p:nvGraphicFramePr>
          <p:cNvPr id="7" name="Table 6"/>
          <p:cNvGraphicFramePr>
            <a:graphicFrameLocks noGrp="1"/>
          </p:cNvGraphicFramePr>
          <p:nvPr/>
        </p:nvGraphicFramePr>
        <p:xfrm>
          <a:off x="518795" y="948055"/>
          <a:ext cx="11143615" cy="5547360"/>
        </p:xfrm>
        <a:graphic>
          <a:graphicData uri="http://schemas.openxmlformats.org/drawingml/2006/table">
            <a:tbl>
              <a:tblPr firstRow="1" firstCol="1" bandRow="1"/>
              <a:tblGrid>
                <a:gridCol w="4573270"/>
                <a:gridCol w="1564005"/>
                <a:gridCol w="3342005"/>
                <a:gridCol w="1664335"/>
              </a:tblGrid>
              <a:tr h="213360">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Non-Communicable Diseases</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Prevalence</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Communicable Diseases</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0000"/>
                          </a:solidFill>
                          <a:effectLst/>
                          <a:latin typeface="Arial Narrow" panose="020B0606020202030204" charset="0"/>
                          <a:ea typeface="SimSun" panose="02010600030101010101" pitchFamily="2" charset="-122"/>
                          <a:cs typeface="Arial Narrow" panose="020B0606020202030204" charset="0"/>
                        </a:rPr>
                        <a:t>Prevalence</a:t>
                      </a:r>
                      <a:endParaRPr lang="en-US" sz="1400" b="1">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MI</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2.3</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Covid-19</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0.04</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Stroke</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1.1</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Dengue</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13</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dirty="0">
                          <a:solidFill>
                            <a:srgbClr val="000000"/>
                          </a:solidFill>
                          <a:effectLst/>
                          <a:latin typeface="Arial Narrow" panose="020B0606020202030204" charset="0"/>
                          <a:ea typeface="SimSun" panose="02010600030101010101" pitchFamily="2" charset="-122"/>
                          <a:cs typeface="Arial Narrow" panose="020B0606020202030204" charset="0"/>
                        </a:rPr>
                        <a:t>CHD</a:t>
                      </a:r>
                      <a:endParaRPr lang="en-US" sz="1400" dirty="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1.1</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Diarrhea</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7</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Diabetes Mellitus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3</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Dysentary</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1</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Iron deficiency</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12</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Food Poisoning</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0.04</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Dyslipidemia</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0.45</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Helminthiasis</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11</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Hypercholesterolemia</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2</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Cholera</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Neuropathy</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0.1</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Hepatitis B</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1</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Retinopathy</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0.1</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Malaria</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Cataract</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1</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Pneumonia</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2</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Non-Viral Hepatitis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3.5</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Skin Infection</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19</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Mental Disorder</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11</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TB</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0.05</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Arthritis</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13</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Typhoid</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0.05</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Osteoporosis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4</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Viral Cold and Fever</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12</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Rheumatic Fever</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1</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Hepatitis C</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2</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Back Pain</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17</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Pox</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Gastric Ulcer</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7</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Mums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0.07</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Stomatitis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1</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Measles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0.08</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Asthma</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6</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Oral Infection</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2</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Calcium deficiency</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2</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Conjunctivitis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3</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Bronchitis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3</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Rabies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0.05</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Angina Pactoris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2</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Titanus</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0</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Any Injury by accident</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4</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Scabies</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15</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Anemia</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a:solidFill>
                            <a:srgbClr val="000000"/>
                          </a:solidFill>
                          <a:effectLst/>
                          <a:latin typeface="Arial Narrow" panose="020B0606020202030204" charset="0"/>
                          <a:ea typeface="SimSun" panose="02010600030101010101" pitchFamily="2" charset="-122"/>
                          <a:cs typeface="Arial Narrow" panose="020B0606020202030204" charset="0"/>
                        </a:rPr>
                        <a:t>8</a:t>
                      </a:r>
                      <a:endParaRPr lang="en-US" sz="1400">
                        <a:solidFill>
                          <a:srgbClr val="00000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UTI</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08</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60">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COPD</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11</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a:solidFill>
                            <a:srgbClr val="0070C0"/>
                          </a:solidFill>
                          <a:effectLst/>
                          <a:latin typeface="Arial Narrow" panose="020B0606020202030204" charset="0"/>
                          <a:ea typeface="SimSun" panose="02010600030101010101" pitchFamily="2" charset="-122"/>
                          <a:cs typeface="Arial Narrow" panose="020B0606020202030204" charset="0"/>
                        </a:rPr>
                        <a:t>RTI</a:t>
                      </a:r>
                      <a:endParaRPr lang="en-US" sz="1400" b="1">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marL="0" marR="0" algn="ctr" fontAlgn="ctr">
                        <a:spcBef>
                          <a:spcPts val="0"/>
                        </a:spcBef>
                        <a:spcAft>
                          <a:spcPts val="0"/>
                        </a:spcAft>
                      </a:pPr>
                      <a:r>
                        <a:rPr lang="en-US" sz="1400" b="1" dirty="0">
                          <a:solidFill>
                            <a:srgbClr val="0070C0"/>
                          </a:solidFill>
                          <a:effectLst/>
                          <a:latin typeface="Arial Narrow" panose="020B0606020202030204" charset="0"/>
                          <a:ea typeface="SimSun" panose="02010600030101010101" pitchFamily="2" charset="-122"/>
                          <a:cs typeface="Arial Narrow" panose="020B0606020202030204" charset="0"/>
                        </a:rPr>
                        <a:t>07</a:t>
                      </a:r>
                      <a:endParaRPr lang="en-US" sz="1400" b="1" dirty="0">
                        <a:solidFill>
                          <a:srgbClr val="0070C0"/>
                        </a:solidFill>
                        <a:effectLst/>
                        <a:latin typeface="Arial Narrow" panose="020B0606020202030204" charset="0"/>
                        <a:ea typeface="SimSun" panose="02010600030101010101" pitchFamily="2" charset="-122"/>
                        <a:cs typeface="Arial Narrow" panose="020B0606020202030204" charset="0"/>
                      </a:endParaRPr>
                    </a:p>
                  </a:txBody>
                  <a:tcPr marL="27596" marR="27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Slide Number Placeholder 1"/>
          <p:cNvSpPr>
            <a:spLocks noGrp="1"/>
          </p:cNvSpPr>
          <p:nvPr>
            <p:ph type="sldNum" sz="quarter" idx="12"/>
          </p:nvPr>
        </p:nvSpPr>
        <p:spPr>
          <a:xfrm>
            <a:off x="9240520" y="6245225"/>
            <a:ext cx="2844800" cy="476250"/>
          </a:xfrm>
        </p:spPr>
        <p:txBody>
          <a:bodyPr/>
          <a:p>
            <a:fld id="{9B618960-8005-486C-9A75-10CB2AAC16F9}" type="slidenum">
              <a:rPr lang="en-US" smtClean="0"/>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ChangeAspect="1"/>
          </p:cNvGraphicFramePr>
          <p:nvPr/>
        </p:nvGraphicFramePr>
        <p:xfrm>
          <a:off x="770890" y="1557655"/>
          <a:ext cx="10758170" cy="4385310"/>
        </p:xfrm>
        <a:graphic>
          <a:graphicData uri="http://schemas.openxmlformats.org/drawingml/2006/chart">
            <c:chart xmlns:c="http://schemas.openxmlformats.org/drawingml/2006/chart" xmlns:r="http://schemas.openxmlformats.org/officeDocument/2006/relationships" r:id="rId1"/>
          </a:graphicData>
        </a:graphic>
      </p:graphicFrame>
      <p:sp>
        <p:nvSpPr>
          <p:cNvPr id="2" name="Text Box 1"/>
          <p:cNvSpPr txBox="1"/>
          <p:nvPr/>
        </p:nvSpPr>
        <p:spPr>
          <a:xfrm>
            <a:off x="3672840" y="865505"/>
            <a:ext cx="5257800" cy="398780"/>
          </a:xfrm>
          <a:prstGeom prst="rect">
            <a:avLst/>
          </a:prstGeom>
          <a:noFill/>
        </p:spPr>
        <p:txBody>
          <a:bodyPr wrap="square" rtlCol="0" anchor="t">
            <a:spAutoFit/>
          </a:bodyPr>
          <a:p>
            <a:pPr algn="ctr"/>
            <a:r>
              <a:rPr lang="en-US" sz="2000" b="1" dirty="0">
                <a:solidFill>
                  <a:schemeClr val="tx1"/>
                </a:solidFill>
                <a:effectLst/>
                <a:latin typeface="Arial Narrow" panose="020B0606020202030204" charset="0"/>
                <a:ea typeface="SimSun" panose="02010600030101010101" pitchFamily="2" charset="-122"/>
                <a:cs typeface="Arial Narrow" panose="020B0606020202030204" charset="0"/>
                <a:sym typeface="+mn-ea"/>
              </a:rPr>
              <a:t>Figure 1: </a:t>
            </a:r>
            <a:r>
              <a:rPr lang="en-US" sz="2000" dirty="0">
                <a:solidFill>
                  <a:schemeClr val="tx1"/>
                </a:solidFill>
                <a:effectLst/>
                <a:latin typeface="Arial Narrow" panose="020B0606020202030204" charset="0"/>
                <a:ea typeface="SimSun" panose="02010600030101010101" pitchFamily="2" charset="-122"/>
                <a:cs typeface="Arial Narrow" panose="020B0606020202030204" charset="0"/>
                <a:sym typeface="+mn-ea"/>
              </a:rPr>
              <a:t>Know about examples of Vitamins.</a:t>
            </a:r>
            <a:endParaRPr lang="en-US" sz="2000" dirty="0">
              <a:solidFill>
                <a:schemeClr val="tx1"/>
              </a:solidFill>
              <a:effectLst/>
              <a:latin typeface="Arial Narrow" panose="020B0606020202030204" charset="0"/>
              <a:ea typeface="SimSun" panose="02010600030101010101" pitchFamily="2" charset="-122"/>
              <a:cs typeface="Arial Narrow" panose="020B0606020202030204" charset="0"/>
              <a:sym typeface="+mn-ea"/>
            </a:endParaRPr>
          </a:p>
        </p:txBody>
      </p:sp>
      <p:sp>
        <p:nvSpPr>
          <p:cNvPr id="3" name="Rectangles 2"/>
          <p:cNvSpPr/>
          <p:nvPr/>
        </p:nvSpPr>
        <p:spPr>
          <a:xfrm>
            <a:off x="0" y="0"/>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 (n=510)</a:t>
            </a:r>
            <a:endPar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4" name="Rectangles 3"/>
          <p:cNvSpPr/>
          <p:nvPr/>
        </p:nvSpPr>
        <p:spPr>
          <a:xfrm>
            <a:off x="0" y="6460490"/>
            <a:ext cx="12192000" cy="389255"/>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nvGraphicFramePr>
        <p:xfrm>
          <a:off x="645160" y="1621155"/>
          <a:ext cx="10855960" cy="4029075"/>
        </p:xfrm>
        <a:graphic>
          <a:graphicData uri="http://schemas.openxmlformats.org/drawingml/2006/chart">
            <c:chart xmlns:c="http://schemas.openxmlformats.org/drawingml/2006/chart" xmlns:r="http://schemas.openxmlformats.org/officeDocument/2006/relationships" r:id="rId1"/>
          </a:graphicData>
        </a:graphic>
      </p:graphicFrame>
      <p:sp>
        <p:nvSpPr>
          <p:cNvPr id="4" name="Text Box 3"/>
          <p:cNvSpPr txBox="1"/>
          <p:nvPr/>
        </p:nvSpPr>
        <p:spPr>
          <a:xfrm>
            <a:off x="3916839" y="921544"/>
            <a:ext cx="4572000" cy="398780"/>
          </a:xfrm>
          <a:prstGeom prst="rect">
            <a:avLst/>
          </a:prstGeom>
          <a:noFill/>
        </p:spPr>
        <p:txBody>
          <a:bodyPr wrap="square" rtlCol="0" anchor="t">
            <a:spAutoFit/>
          </a:bodyPr>
          <a:p>
            <a:pPr algn="ctr"/>
            <a:r>
              <a:rPr lang="en-US" sz="2000" b="1" dirty="0">
                <a:effectLst/>
                <a:latin typeface="Arial Narrow" panose="020B0606020202030204" charset="0"/>
                <a:ea typeface="SimSun" panose="02010600030101010101" pitchFamily="2" charset="-122"/>
                <a:cs typeface="Arial Narrow" panose="020B0606020202030204" charset="0"/>
                <a:sym typeface="+mn-ea"/>
              </a:rPr>
              <a:t>Figure 2: </a:t>
            </a:r>
            <a:r>
              <a:rPr lang="en-US" sz="2000" dirty="0">
                <a:effectLst/>
                <a:latin typeface="Arial Narrow" panose="020B0606020202030204" charset="0"/>
                <a:ea typeface="SimSun" panose="02010600030101010101" pitchFamily="2" charset="-122"/>
                <a:cs typeface="Arial Narrow" panose="020B0606020202030204" charset="0"/>
                <a:sym typeface="+mn-ea"/>
              </a:rPr>
              <a:t>Know</a:t>
            </a:r>
            <a:r>
              <a:rPr lang="en-US" sz="2000" dirty="0">
                <a:effectLst/>
                <a:latin typeface="Arial Narrow" panose="020B0606020202030204" charset="0"/>
                <a:ea typeface="SimSun" panose="02010600030101010101" pitchFamily="2" charset="-122"/>
                <a:cs typeface="Arial Narrow" panose="020B0606020202030204" charset="0"/>
                <a:sym typeface="+mn-ea"/>
              </a:rPr>
              <a:t> about examples of Minerals.</a:t>
            </a:r>
            <a:endParaRPr lang="en-US" sz="2000" dirty="0">
              <a:effectLst/>
              <a:latin typeface="Arial Narrow" panose="020B0606020202030204" charset="0"/>
              <a:ea typeface="SimSun" panose="02010600030101010101" pitchFamily="2" charset="-122"/>
              <a:cs typeface="Arial Narrow" panose="020B0606020202030204" charset="0"/>
              <a:sym typeface="+mn-ea"/>
            </a:endParaRPr>
          </a:p>
        </p:txBody>
      </p:sp>
      <p:sp>
        <p:nvSpPr>
          <p:cNvPr id="3" name="Rectangles 2"/>
          <p:cNvSpPr/>
          <p:nvPr/>
        </p:nvSpPr>
        <p:spPr>
          <a:xfrm>
            <a:off x="0" y="0"/>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 </a:t>
            </a:r>
            <a:r>
              <a:rPr lang="en-US" altLang="zh-CN" sz="2400" b="1" smtClean="0">
                <a:ln>
                  <a:noFill/>
                </a:ln>
                <a:solidFill>
                  <a:schemeClr val="bg1"/>
                </a:solidFill>
                <a:effectLst/>
                <a:latin typeface="Arial Narrow" panose="020B0606020202030204" charset="0"/>
                <a:ea typeface="SimSun" panose="02010600030101010101" pitchFamily="2" charset="-122"/>
                <a:cs typeface="Arial Narrow" panose="020B0606020202030204" charset="0"/>
                <a:sym typeface="+mn-ea"/>
              </a:rPr>
              <a:t>(n=510)</a:t>
            </a:r>
            <a:endPar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461125"/>
            <a:ext cx="12192000" cy="38862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ChangeAspect="1"/>
          </p:cNvGraphicFramePr>
          <p:nvPr/>
        </p:nvGraphicFramePr>
        <p:xfrm>
          <a:off x="883285" y="1521460"/>
          <a:ext cx="10572750" cy="4398010"/>
        </p:xfrm>
        <a:graphic>
          <a:graphicData uri="http://schemas.openxmlformats.org/drawingml/2006/chart">
            <c:chart xmlns:c="http://schemas.openxmlformats.org/drawingml/2006/chart" xmlns:r="http://schemas.openxmlformats.org/officeDocument/2006/relationships" r:id="rId1"/>
          </a:graphicData>
        </a:graphic>
      </p:graphicFrame>
      <p:sp>
        <p:nvSpPr>
          <p:cNvPr id="4" name="Text Box 3"/>
          <p:cNvSpPr txBox="1"/>
          <p:nvPr/>
        </p:nvSpPr>
        <p:spPr>
          <a:xfrm>
            <a:off x="2867501" y="857091"/>
            <a:ext cx="6774656" cy="378143"/>
          </a:xfrm>
          <a:prstGeom prst="rect">
            <a:avLst/>
          </a:prstGeom>
          <a:noFill/>
        </p:spPr>
        <p:txBody>
          <a:bodyPr wrap="square" rtlCol="0" anchor="t">
            <a:noAutofit/>
          </a:bodyPr>
          <a:p>
            <a:pPr algn="ctr"/>
            <a:r>
              <a:rPr lang="en-US" sz="2000" b="1" dirty="0">
                <a:effectLst/>
                <a:latin typeface="Arial Narrow" panose="020B0606020202030204" charset="0"/>
                <a:ea typeface="SimSun" panose="02010600030101010101" pitchFamily="2" charset="-122"/>
                <a:cs typeface="Arial Narrow" panose="020B0606020202030204" charset="0"/>
                <a:sym typeface="+mn-ea"/>
              </a:rPr>
              <a:t>Figure 3: </a:t>
            </a:r>
            <a:r>
              <a:rPr lang="en-US" sz="2000" dirty="0">
                <a:effectLst/>
                <a:latin typeface="Arial Narrow" panose="020B0606020202030204" charset="0"/>
                <a:ea typeface="SimSun" panose="02010600030101010101" pitchFamily="2" charset="-122"/>
                <a:cs typeface="Arial Narrow" panose="020B0606020202030204" charset="0"/>
                <a:sym typeface="+mn-ea"/>
              </a:rPr>
              <a:t>Know</a:t>
            </a:r>
            <a:r>
              <a:rPr lang="en-US" sz="2000" dirty="0">
                <a:effectLst/>
                <a:latin typeface="Arial Narrow" panose="020B0606020202030204" charset="0"/>
                <a:ea typeface="SimSun" panose="02010600030101010101" pitchFamily="2" charset="-122"/>
                <a:cs typeface="Arial Narrow" panose="020B0606020202030204" charset="0"/>
                <a:sym typeface="+mn-ea"/>
              </a:rPr>
              <a:t> about rich sources of Vitamins &amp; Minerals</a:t>
            </a:r>
            <a:endParaRPr lang="en-US" sz="2000" dirty="0">
              <a:effectLst/>
              <a:latin typeface="Arial Narrow" panose="020B0606020202030204" charset="0"/>
              <a:ea typeface="SimSun" panose="02010600030101010101" pitchFamily="2" charset="-122"/>
              <a:cs typeface="Arial Narrow" panose="020B0606020202030204" charset="0"/>
              <a:sym typeface="+mn-ea"/>
            </a:endParaRPr>
          </a:p>
        </p:txBody>
      </p:sp>
      <p:sp>
        <p:nvSpPr>
          <p:cNvPr id="2" name="Rectangles 1"/>
          <p:cNvSpPr/>
          <p:nvPr/>
        </p:nvSpPr>
        <p:spPr>
          <a:xfrm>
            <a:off x="0" y="0"/>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 </a:t>
            </a:r>
            <a:r>
              <a:rPr lang="en-US" altLang="zh-CN" sz="2400" b="1" smtClean="0">
                <a:ln>
                  <a:noFill/>
                </a:ln>
                <a:solidFill>
                  <a:schemeClr val="bg1"/>
                </a:solidFill>
                <a:effectLst/>
                <a:latin typeface="Arial Narrow" panose="020B0606020202030204" charset="0"/>
                <a:ea typeface="SimSun" panose="02010600030101010101" pitchFamily="2" charset="-122"/>
                <a:cs typeface="Arial Narrow" panose="020B0606020202030204" charset="0"/>
                <a:sym typeface="+mn-ea"/>
              </a:rPr>
              <a:t>(n=510)</a:t>
            </a:r>
            <a:endPar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431280"/>
            <a:ext cx="12192000" cy="418465"/>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nvGraphicFramePr>
        <p:xfrm>
          <a:off x="464820" y="1659255"/>
          <a:ext cx="11336655" cy="4305300"/>
        </p:xfrm>
        <a:graphic>
          <a:graphicData uri="http://schemas.openxmlformats.org/drawingml/2006/chart">
            <c:chart xmlns:c="http://schemas.openxmlformats.org/drawingml/2006/chart" xmlns:r="http://schemas.openxmlformats.org/officeDocument/2006/relationships" r:id="rId1"/>
          </a:graphicData>
        </a:graphic>
      </p:graphicFrame>
      <p:sp>
        <p:nvSpPr>
          <p:cNvPr id="4" name="Text Box 3"/>
          <p:cNvSpPr txBox="1"/>
          <p:nvPr/>
        </p:nvSpPr>
        <p:spPr>
          <a:xfrm>
            <a:off x="1953895" y="916305"/>
            <a:ext cx="8358505" cy="398780"/>
          </a:xfrm>
          <a:prstGeom prst="rect">
            <a:avLst/>
          </a:prstGeom>
          <a:noFill/>
        </p:spPr>
        <p:txBody>
          <a:bodyPr wrap="square" rtlCol="0" anchor="t">
            <a:spAutoFit/>
          </a:bodyPr>
          <a:p>
            <a:pPr algn="ctr"/>
            <a:r>
              <a:rPr lang="en-US" sz="2000" b="1" dirty="0">
                <a:solidFill>
                  <a:schemeClr val="tx1"/>
                </a:solidFill>
                <a:effectLst/>
                <a:latin typeface="Arial Narrow" panose="020B0606020202030204" charset="0"/>
                <a:ea typeface="SimSun" panose="02010600030101010101" pitchFamily="2" charset="-122"/>
                <a:cs typeface="Arial Narrow" panose="020B0606020202030204" charset="0"/>
                <a:sym typeface="+mn-ea"/>
              </a:rPr>
              <a:t>Figure 4: </a:t>
            </a:r>
            <a:r>
              <a:rPr lang="en-US" sz="2000" dirty="0">
                <a:solidFill>
                  <a:schemeClr val="tx1"/>
                </a:solidFill>
                <a:effectLst/>
                <a:latin typeface="Arial Narrow" panose="020B0606020202030204" charset="0"/>
                <a:ea typeface="SimSun" panose="02010600030101010101" pitchFamily="2" charset="-122"/>
                <a:cs typeface="Arial Narrow" panose="020B0606020202030204" charset="0"/>
                <a:sym typeface="+mn-ea"/>
              </a:rPr>
              <a:t>Know</a:t>
            </a:r>
            <a:r>
              <a:rPr lang="en-US" sz="2000" dirty="0">
                <a:solidFill>
                  <a:schemeClr val="tx1"/>
                </a:solidFill>
                <a:effectLst/>
                <a:latin typeface="Arial Narrow" panose="020B0606020202030204" charset="0"/>
                <a:ea typeface="SimSun" panose="02010600030101010101" pitchFamily="2" charset="-122"/>
                <a:cs typeface="Arial Narrow" panose="020B0606020202030204" charset="0"/>
                <a:sym typeface="+mn-ea"/>
              </a:rPr>
              <a:t> about problems occur without Vitamins &amp; Minerals in our body.</a:t>
            </a:r>
            <a:endParaRPr lang="en-US" sz="2000" dirty="0">
              <a:solidFill>
                <a:schemeClr val="tx1"/>
              </a:solidFill>
              <a:effectLst/>
              <a:latin typeface="Arial Narrow" panose="020B0606020202030204" charset="0"/>
              <a:ea typeface="SimSun" panose="02010600030101010101" pitchFamily="2" charset="-122"/>
              <a:cs typeface="Arial Narrow" panose="020B0606020202030204" charset="0"/>
              <a:sym typeface="+mn-ea"/>
            </a:endParaRPr>
          </a:p>
        </p:txBody>
      </p:sp>
      <p:sp>
        <p:nvSpPr>
          <p:cNvPr id="3" name="Rectangles 2"/>
          <p:cNvSpPr/>
          <p:nvPr/>
        </p:nvSpPr>
        <p:spPr>
          <a:xfrm>
            <a:off x="0" y="0"/>
            <a:ext cx="12192000" cy="571500"/>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rPr>
              <a:t>Results </a:t>
            </a:r>
            <a:r>
              <a:rPr lang="en-US" altLang="zh-CN" sz="2400" b="1" smtClean="0">
                <a:ln>
                  <a:noFill/>
                </a:ln>
                <a:solidFill>
                  <a:schemeClr val="bg1"/>
                </a:solidFill>
                <a:effectLst/>
                <a:latin typeface="Arial Narrow" panose="020B0606020202030204" charset="0"/>
                <a:ea typeface="SimSun" panose="02010600030101010101" pitchFamily="2" charset="-122"/>
                <a:cs typeface="Arial Narrow" panose="020B0606020202030204" charset="0"/>
                <a:sym typeface="+mn-ea"/>
              </a:rPr>
              <a:t>(n=510)</a:t>
            </a:r>
            <a:endParaRPr kumimoji="0" lang="en-US" altLang="zh-CN" sz="2400" b="1" i="0" u="none" strike="noStrike" cap="none" normalizeH="0" baseline="0" smtClean="0">
              <a:ln>
                <a:noFill/>
              </a:ln>
              <a:solidFill>
                <a:schemeClr val="bg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445250"/>
            <a:ext cx="12192000" cy="404495"/>
          </a:xfrm>
          <a:prstGeom prst="rect">
            <a:avLst/>
          </a:prstGeom>
          <a:gradFill rotWithShape="0">
            <a:gsLst>
              <a:gs pos="0">
                <a:srgbClr val="14CD68"/>
              </a:gs>
              <a:gs pos="100000">
                <a:srgbClr val="0B6E38"/>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210892" y="1082895"/>
            <a:ext cx="3801789" cy="434871"/>
          </a:xfrm>
        </p:spPr>
        <p:txBody>
          <a:bodyPr>
            <a:noAutofit/>
          </a:bodyPr>
          <a:lstStyle/>
          <a:p>
            <a:pPr algn="ctr" eaLnBrk="1" hangingPunct="1"/>
            <a:r>
              <a:rPr lang="en-US" altLang="en-US" sz="2700" b="1" dirty="0">
                <a:solidFill>
                  <a:schemeClr val="tx1"/>
                </a:solidFill>
                <a:latin typeface="Arial Narrow" panose="020B0606020202030204" charset="0"/>
                <a:cs typeface="Arial Narrow" panose="020B0606020202030204" charset="0"/>
              </a:rPr>
              <a:t>Chapter # 3</a:t>
            </a:r>
            <a:endParaRPr lang="en-US" altLang="en-US" sz="2700" b="1" dirty="0">
              <a:solidFill>
                <a:schemeClr val="tx1"/>
              </a:solidFill>
              <a:latin typeface="Arial Narrow" panose="020B0606020202030204" charset="0"/>
              <a:cs typeface="Arial Narrow" panose="020B0606020202030204" charset="0"/>
            </a:endParaRPr>
          </a:p>
        </p:txBody>
      </p:sp>
      <p:sp>
        <p:nvSpPr>
          <p:cNvPr id="5" name="TextBox 4"/>
          <p:cNvSpPr txBox="1"/>
          <p:nvPr/>
        </p:nvSpPr>
        <p:spPr>
          <a:xfrm>
            <a:off x="6520180" y="2189480"/>
            <a:ext cx="4654550" cy="2994660"/>
          </a:xfrm>
          <a:prstGeom prst="rect">
            <a:avLst/>
          </a:prstGeom>
          <a:noFill/>
          <a:ln>
            <a:solidFill>
              <a:srgbClr val="002060"/>
            </a:solidFill>
          </a:ln>
        </p:spPr>
        <p:txBody>
          <a:bodyPr wrap="square" rtlCol="0" anchor="ctr" anchorCtr="0">
            <a:noAutofit/>
          </a:bodyPr>
          <a:lstStyle/>
          <a:p>
            <a:pPr algn="ctr"/>
            <a:r>
              <a:rPr lang="en-US" sz="2400" b="1" dirty="0">
                <a:effectLst/>
                <a:latin typeface="Arial Narrow" panose="020B0606020202030204" charset="0"/>
                <a:ea typeface="Calibri" panose="020F0502020204030204" charset="0"/>
                <a:cs typeface="Arial Narrow" panose="020B0606020202030204" charset="0"/>
              </a:rPr>
              <a:t>Objective: </a:t>
            </a:r>
            <a:r>
              <a:rPr lang="en-US" sz="2400" dirty="0">
                <a:effectLst/>
                <a:latin typeface="Arial Narrow" panose="020B0606020202030204" charset="0"/>
                <a:ea typeface="Calibri" panose="020F0502020204030204" charset="0"/>
                <a:cs typeface="Arial Narrow" panose="020B0606020202030204" charset="0"/>
              </a:rPr>
              <a:t>To determine the impact of Health Education about different health issues including their health behavior, life style and health status of the respondents.</a:t>
            </a:r>
            <a:endParaRPr lang="en-US" sz="2400" dirty="0">
              <a:latin typeface="Arial Narrow" panose="020B0606020202030204" charset="0"/>
              <a:cs typeface="Arial Narrow" panose="020B0606020202030204" charset="0"/>
            </a:endParaRPr>
          </a:p>
        </p:txBody>
      </p:sp>
      <p:sp>
        <p:nvSpPr>
          <p:cNvPr id="2" name="Rectangles 1"/>
          <p:cNvSpPr/>
          <p:nvPr/>
        </p:nvSpPr>
        <p:spPr>
          <a:xfrm>
            <a:off x="0" y="0"/>
            <a:ext cx="12191365" cy="819150"/>
          </a:xfrm>
          <a:prstGeom prst="rect">
            <a:avLst/>
          </a:prstGeom>
          <a:gradFill rotWithShape="0">
            <a:gsLst>
              <a:gs pos="0">
                <a:srgbClr val="14CD68"/>
              </a:gs>
              <a:gs pos="100000">
                <a:srgbClr val="035C7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4" name="Rectangles 3"/>
          <p:cNvSpPr/>
          <p:nvPr/>
        </p:nvSpPr>
        <p:spPr>
          <a:xfrm>
            <a:off x="0" y="6335395"/>
            <a:ext cx="12191365" cy="533400"/>
          </a:xfrm>
          <a:prstGeom prst="rect">
            <a:avLst/>
          </a:prstGeom>
          <a:gradFill rotWithShape="0">
            <a:gsLst>
              <a:gs pos="0">
                <a:srgbClr val="14CD68"/>
              </a:gs>
              <a:gs pos="100000">
                <a:srgbClr val="035C7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7" name="Picture 6" descr="Capture"/>
          <p:cNvPicPr>
            <a:picLocks noChangeAspect="1"/>
          </p:cNvPicPr>
          <p:nvPr/>
        </p:nvPicPr>
        <p:blipFill>
          <a:blip r:embed="rId1"/>
          <a:stretch>
            <a:fillRect/>
          </a:stretch>
        </p:blipFill>
        <p:spPr>
          <a:xfrm>
            <a:off x="1094105" y="2189480"/>
            <a:ext cx="5001260" cy="2995295"/>
          </a:xfrm>
          <a:prstGeom prst="rect">
            <a:avLst/>
          </a:prstGeom>
          <a:ln>
            <a:solidFill>
              <a:srgbClr val="002060"/>
            </a:solidFill>
          </a:ln>
        </p:spPr>
      </p:pic>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920841" y="172879"/>
            <a:ext cx="6978491" cy="368300"/>
          </a:xfrm>
          <a:prstGeom prst="rect">
            <a:avLst/>
          </a:prstGeom>
          <a:noFill/>
        </p:spPr>
        <p:txBody>
          <a:bodyPr wrap="square" rtlCol="0" anchor="t">
            <a:spAutoFit/>
          </a:bodyPr>
          <a:p>
            <a:pPr algn="ctr"/>
            <a:r>
              <a:rPr lang="en-US" altLang="en-US" b="1" dirty="0">
                <a:solidFill>
                  <a:schemeClr val="bg1"/>
                </a:solidFill>
                <a:latin typeface="Arial Narrow" panose="020B0606020202030204" charset="0"/>
                <a:ea typeface="SimSun" panose="02010600030101010101" pitchFamily="2" charset="-122"/>
                <a:cs typeface="Arial Narrow" panose="020B0606020202030204" charset="0"/>
                <a:sym typeface="+mn-ea"/>
              </a:rPr>
              <a:t>Table</a:t>
            </a:r>
            <a:r>
              <a:rPr lang="en-US" b="1" dirty="0">
                <a:solidFill>
                  <a:schemeClr val="bg1"/>
                </a:solidFill>
                <a:latin typeface="Arial Narrow" panose="020B0606020202030204" charset="0"/>
                <a:ea typeface="SimSun" panose="02010600030101010101" pitchFamily="2" charset="-122"/>
                <a:cs typeface="Arial Narrow" panose="020B0606020202030204" charset="0"/>
                <a:sym typeface="+mn-ea"/>
              </a:rPr>
              <a:t> 11: Socio-demographic information of the respondents</a:t>
            </a:r>
            <a:endParaRPr lang="en-US" b="1" dirty="0">
              <a:solidFill>
                <a:schemeClr val="bg1"/>
              </a:solidFill>
              <a:latin typeface="Arial Narrow" panose="020B0606020202030204" charset="0"/>
              <a:ea typeface="SimSun" panose="02010600030101010101" pitchFamily="2" charset="-122"/>
              <a:cs typeface="Arial Narrow" panose="020B0606020202030204" charset="0"/>
              <a:sym typeface="+mn-ea"/>
            </a:endParaRPr>
          </a:p>
        </p:txBody>
      </p:sp>
      <p:graphicFrame>
        <p:nvGraphicFramePr>
          <p:cNvPr id="3" name="Table 2"/>
          <p:cNvGraphicFramePr/>
          <p:nvPr/>
        </p:nvGraphicFramePr>
        <p:xfrm>
          <a:off x="1362075" y="628650"/>
          <a:ext cx="9560560" cy="6141720"/>
        </p:xfrm>
        <a:graphic>
          <a:graphicData uri="http://schemas.openxmlformats.org/drawingml/2006/table">
            <a:tbl>
              <a:tblPr/>
              <a:tblGrid>
                <a:gridCol w="4935220"/>
                <a:gridCol w="2531110"/>
                <a:gridCol w="2094230"/>
              </a:tblGrid>
              <a:tr h="198120">
                <a:tc>
                  <a:txBody>
                    <a:bodyPr/>
                    <a:p>
                      <a:pPr algn="ctr">
                        <a:buNone/>
                      </a:pPr>
                      <a:r>
                        <a:rPr lang="en-US" sz="1300" b="1">
                          <a:latin typeface="Arial Narrow" panose="020B0606020202030204" charset="0"/>
                          <a:cs typeface="Arial Narrow" panose="020B0606020202030204" charset="0"/>
                        </a:rPr>
                        <a:t>Traits</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gridSpan="2">
                  <a:txBody>
                    <a:bodyPr/>
                    <a:p>
                      <a:pPr algn="ctr">
                        <a:buNone/>
                      </a:pPr>
                      <a:r>
                        <a:rPr lang="en-US" sz="1300" b="1">
                          <a:latin typeface="Arial Narrow" panose="020B0606020202030204" charset="0"/>
                          <a:cs typeface="Arial Narrow" panose="020B0606020202030204" charset="0"/>
                        </a:rPr>
                        <a:t>N= 510</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a:latin typeface="Arial Narrow" panose="020B0606020202030204" charset="0"/>
                          <a:cs typeface="Arial Narrow" panose="020B0606020202030204" charset="0"/>
                        </a:rPr>
                        <a:t> </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latin typeface="Arial Narrow" panose="020B0606020202030204" charset="0"/>
                          <a:cs typeface="Arial Narrow" panose="020B0606020202030204" charset="0"/>
                        </a:rPr>
                        <a:t>n</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latin typeface="Arial Narrow" panose="020B0606020202030204" charset="0"/>
                          <a:cs typeface="Arial Narrow" panose="020B0606020202030204" charset="0"/>
                        </a:rPr>
                        <a:t>n%</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Age</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a:solidFill>
                            <a:srgbClr val="000000"/>
                          </a:solidFill>
                          <a:latin typeface="Arial Narrow" panose="020B0606020202030204" charset="0"/>
                          <a:cs typeface="Arial Narrow" panose="020B0606020202030204" charset="0"/>
                        </a:rPr>
                        <a:t>&lt; 20 Year</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160</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31.4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b="1">
                          <a:solidFill>
                            <a:srgbClr val="0070C0"/>
                          </a:solidFill>
                          <a:latin typeface="Arial Narrow" panose="020B0606020202030204" charset="0"/>
                          <a:cs typeface="Arial Narrow" panose="020B0606020202030204" charset="0"/>
                        </a:rPr>
                        <a:t>21-30 Years</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224</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43.9</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31-40 Years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72</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14.1</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41-50 Years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6.7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51- 60 Years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20</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3.9</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Gender</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b="1">
                          <a:solidFill>
                            <a:srgbClr val="0070C0"/>
                          </a:solidFill>
                          <a:latin typeface="Arial Narrow" panose="020B0606020202030204" charset="0"/>
                          <a:cs typeface="Arial Narrow" panose="020B0606020202030204" charset="0"/>
                        </a:rPr>
                        <a:t>Male</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264</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51.8</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Female</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246</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48.2</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Educational status</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b="1">
                          <a:solidFill>
                            <a:srgbClr val="0070C0"/>
                          </a:solidFill>
                          <a:latin typeface="Arial Narrow" panose="020B0606020202030204" charset="0"/>
                          <a:cs typeface="Arial Narrow" panose="020B0606020202030204" charset="0"/>
                        </a:rPr>
                        <a:t>Illiterate</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277</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54.3</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Primary Level</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205</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40.2</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Middle Level</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Graduate</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.8</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Occupational status</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b="1">
                          <a:solidFill>
                            <a:srgbClr val="0070C0"/>
                          </a:solidFill>
                          <a:latin typeface="Arial Narrow" panose="020B0606020202030204" charset="0"/>
                          <a:cs typeface="Arial Narrow" panose="020B0606020202030204" charset="0"/>
                        </a:rPr>
                        <a:t>Housewife</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200</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39.2</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Daily Worker</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145</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28.4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Unemployed</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7.3</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Shopkeeper</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31</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6.1</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Student</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82</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16.1</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Temporary Job</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15</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2.9</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Monthly family income</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a:solidFill>
                            <a:srgbClr val="000000"/>
                          </a:solidFill>
                          <a:latin typeface="Arial Narrow" panose="020B0606020202030204" charset="0"/>
                          <a:cs typeface="Arial Narrow" panose="020B0606020202030204" charset="0"/>
                        </a:rPr>
                        <a:t>Less than 3500 BDT</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157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30.8</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b="1">
                          <a:solidFill>
                            <a:srgbClr val="0070C0"/>
                          </a:solidFill>
                          <a:latin typeface="Arial Narrow" panose="020B0606020202030204" charset="0"/>
                          <a:cs typeface="Arial Narrow" panose="020B0606020202030204" charset="0"/>
                        </a:rPr>
                        <a:t>3500 to 7000 BDT</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279</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54.7</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More than 7000 BDT</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74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14.5</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3">
                  <a:txBody>
                    <a:bodyPr/>
                    <a:p>
                      <a:pPr algn="ctr">
                        <a:buNone/>
                      </a:pPr>
                      <a:r>
                        <a:rPr lang="en-US" sz="1300" b="1">
                          <a:latin typeface="Arial Narrow" panose="020B0606020202030204" charset="0"/>
                          <a:cs typeface="Arial Narrow" panose="020B0606020202030204" charset="0"/>
                        </a:rPr>
                        <a:t>Number of family members</a:t>
                      </a:r>
                      <a:endParaRPr lang="en-US" sz="1300" b="1">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120">
                <a:tc>
                  <a:txBody>
                    <a:bodyPr/>
                    <a:p>
                      <a:pPr algn="ctr">
                        <a:buNone/>
                      </a:pPr>
                      <a:r>
                        <a:rPr lang="en-US" sz="1300">
                          <a:solidFill>
                            <a:srgbClr val="000000"/>
                          </a:solidFill>
                          <a:latin typeface="Arial Narrow" panose="020B0606020202030204" charset="0"/>
                          <a:cs typeface="Arial Narrow" panose="020B0606020202030204" charset="0"/>
                        </a:rPr>
                        <a:t>1 to 4 persons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136</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26.7</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b="1">
                          <a:solidFill>
                            <a:srgbClr val="0070C0"/>
                          </a:solidFill>
                          <a:latin typeface="Arial Narrow" panose="020B0606020202030204" charset="0"/>
                          <a:cs typeface="Arial Narrow" panose="020B0606020202030204" charset="0"/>
                        </a:rPr>
                        <a:t>5 to 8 persons</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331</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b="1">
                          <a:solidFill>
                            <a:srgbClr val="0070C0"/>
                          </a:solidFill>
                          <a:latin typeface="Arial Narrow" panose="020B0606020202030204" charset="0"/>
                          <a:cs typeface="Arial Narrow" panose="020B0606020202030204" charset="0"/>
                        </a:rPr>
                        <a:t>64.9</a:t>
                      </a:r>
                      <a:endParaRPr lang="en-US" sz="1300" b="1">
                        <a:solidFill>
                          <a:srgbClr val="0070C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algn="ctr">
                        <a:buNone/>
                      </a:pPr>
                      <a:r>
                        <a:rPr lang="en-US" sz="1300">
                          <a:solidFill>
                            <a:srgbClr val="000000"/>
                          </a:solidFill>
                          <a:latin typeface="Arial Narrow" panose="020B0606020202030204" charset="0"/>
                          <a:cs typeface="Arial Narrow" panose="020B0606020202030204" charset="0"/>
                        </a:rPr>
                        <a:t>More than 8 persons</a:t>
                      </a:r>
                      <a:endParaRPr lang="en-US" sz="1300">
                        <a:solidFill>
                          <a:srgbClr val="000000"/>
                        </a:solidFill>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43</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300">
                          <a:latin typeface="Arial Narrow" panose="020B0606020202030204" charset="0"/>
                          <a:cs typeface="Arial Narrow" panose="020B0606020202030204" charset="0"/>
                        </a:rPr>
                        <a:t>8.4</a:t>
                      </a:r>
                      <a:endParaRPr lang="en-US" sz="1300">
                        <a:latin typeface="Arial Narrow" panose="020B0606020202030204" charset="0"/>
                        <a:ea typeface="Times New Roman" panose="02020603050405020304" pitchFamily="18" charset="0"/>
                        <a:cs typeface="Arial Narrow" panose="020B0606020202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Rectangles 4"/>
          <p:cNvSpPr/>
          <p:nvPr/>
        </p:nvSpPr>
        <p:spPr>
          <a:xfrm>
            <a:off x="-30480" y="30480"/>
            <a:ext cx="548640" cy="6858000"/>
          </a:xfrm>
          <a:prstGeom prst="rect">
            <a:avLst/>
          </a:prstGeom>
          <a:gradFill>
            <a:gsLst>
              <a:gs pos="0">
                <a:srgbClr val="9EE256"/>
              </a:gs>
              <a:gs pos="100000">
                <a:srgbClr val="52762D"/>
              </a:gs>
            </a:gsLst>
            <a:lin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6" name="Rectangles 5"/>
          <p:cNvSpPr/>
          <p:nvPr/>
        </p:nvSpPr>
        <p:spPr>
          <a:xfrm>
            <a:off x="11659870" y="31115"/>
            <a:ext cx="567055" cy="6851015"/>
          </a:xfrm>
          <a:prstGeom prst="rect">
            <a:avLst/>
          </a:prstGeom>
          <a:gradFill>
            <a:gsLst>
              <a:gs pos="0">
                <a:srgbClr val="9EE256"/>
              </a:gs>
              <a:gs pos="100000">
                <a:srgbClr val="52762D"/>
              </a:gs>
            </a:gsLst>
            <a:lin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7" name="Title 1"/>
          <p:cNvSpPr txBox="1"/>
          <p:nvPr/>
        </p:nvSpPr>
        <p:spPr>
          <a:xfrm>
            <a:off x="-15240" y="-635"/>
            <a:ext cx="12242165" cy="483870"/>
          </a:xfrm>
          <a:prstGeom prst="rect">
            <a:avLst/>
          </a:prstGeom>
          <a:gradFill>
            <a:gsLst>
              <a:gs pos="0">
                <a:srgbClr val="9EE256"/>
              </a:gs>
              <a:gs pos="100000">
                <a:srgbClr val="52762D"/>
              </a:gs>
            </a:gsLst>
            <a:lin scaled="0"/>
          </a:gra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4"/>
                </a:solidFill>
                <a:latin typeface="Arial Narrow" panose="020B0606020202030204" charset="0"/>
                <a:cs typeface="Arial Narrow" panose="020B0606020202030204" charset="0"/>
                <a:sym typeface="+mn-ea"/>
              </a:rPr>
              <a:t>Results (Socio-Demographic Information)</a:t>
            </a:r>
            <a:endParaRPr lang="en-US" sz="2000" b="1" kern="1200" dirty="0">
              <a:solidFill>
                <a:schemeClr val="bg1"/>
              </a:solidFill>
              <a:latin typeface="Arial Narrow" panose="020B0606020202030204" charset="0"/>
              <a:cs typeface="Arial Narrow" panose="020B0606020202030204" charset="0"/>
              <a:sym typeface="+mn-ea"/>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nvGraphicFramePr>
        <p:xfrm>
          <a:off x="2348865" y="1614170"/>
          <a:ext cx="7838440" cy="4395470"/>
        </p:xfrm>
        <a:graphic>
          <a:graphicData uri="http://schemas.openxmlformats.org/drawingml/2006/chart">
            <c:chart xmlns:c="http://schemas.openxmlformats.org/drawingml/2006/chart" xmlns:r="http://schemas.openxmlformats.org/officeDocument/2006/relationships" r:id="rId1"/>
          </a:graphicData>
        </a:graphic>
      </p:graphicFrame>
      <p:sp>
        <p:nvSpPr>
          <p:cNvPr id="4" name="Text Box 3"/>
          <p:cNvSpPr txBox="1"/>
          <p:nvPr/>
        </p:nvSpPr>
        <p:spPr>
          <a:xfrm>
            <a:off x="1190625" y="920115"/>
            <a:ext cx="10184130" cy="368300"/>
          </a:xfrm>
          <a:prstGeom prst="rect">
            <a:avLst/>
          </a:prstGeom>
          <a:noFill/>
        </p:spPr>
        <p:txBody>
          <a:bodyPr wrap="square" rtlCol="0" anchor="t">
            <a:spAutoFit/>
          </a:bodyPr>
          <a:p>
            <a:pPr algn="ctr"/>
            <a:r>
              <a:rPr lang="en-US" b="1" dirty="0">
                <a:solidFill>
                  <a:schemeClr val="tx1"/>
                </a:solidFill>
                <a:effectLst/>
                <a:latin typeface="Arial Narrow" panose="020B0606020202030204" charset="0"/>
                <a:ea typeface="SimSun" panose="02010600030101010101" pitchFamily="2" charset="-122"/>
                <a:cs typeface="Arial Narrow" panose="020B0606020202030204" charset="0"/>
                <a:sym typeface="+mn-ea"/>
              </a:rPr>
              <a:t>Figure 1: </a:t>
            </a:r>
            <a:r>
              <a:rPr lang="en-US" dirty="0">
                <a:solidFill>
                  <a:schemeClr val="tx1"/>
                </a:solidFill>
                <a:effectLst/>
                <a:latin typeface="Arial Narrow" panose="020B0606020202030204" charset="0"/>
                <a:ea typeface="SimSun" panose="02010600030101010101" pitchFamily="2" charset="-122"/>
                <a:cs typeface="Arial Narrow" panose="020B0606020202030204" charset="0"/>
                <a:sym typeface="+mn-ea"/>
              </a:rPr>
              <a:t>Positive responses on impact of Health Education in improving knowledge on different Health Issues.</a:t>
            </a:r>
            <a:endParaRPr lang="en-US" dirty="0">
              <a:solidFill>
                <a:schemeClr val="tx1"/>
              </a:solidFill>
              <a:effectLst/>
              <a:latin typeface="Arial Narrow" panose="020B0606020202030204" charset="0"/>
              <a:ea typeface="SimSun" panose="02010600030101010101" pitchFamily="2" charset="-122"/>
              <a:cs typeface="Arial Narrow" panose="020B0606020202030204" charset="0"/>
              <a:sym typeface="+mn-ea"/>
            </a:endParaRPr>
          </a:p>
        </p:txBody>
      </p:sp>
      <p:sp>
        <p:nvSpPr>
          <p:cNvPr id="3" name="Rectangles 2"/>
          <p:cNvSpPr/>
          <p:nvPr/>
        </p:nvSpPr>
        <p:spPr>
          <a:xfrm>
            <a:off x="0" y="0"/>
            <a:ext cx="12191365" cy="54165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426835"/>
            <a:ext cx="12191365" cy="44196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ChangeAspect="1"/>
          </p:cNvGraphicFramePr>
          <p:nvPr/>
        </p:nvGraphicFramePr>
        <p:xfrm>
          <a:off x="1628140" y="1565910"/>
          <a:ext cx="9023350" cy="4606925"/>
        </p:xfrm>
        <a:graphic>
          <a:graphicData uri="http://schemas.openxmlformats.org/drawingml/2006/chart">
            <c:chart xmlns:c="http://schemas.openxmlformats.org/drawingml/2006/chart" xmlns:r="http://schemas.openxmlformats.org/officeDocument/2006/relationships" r:id="rId1"/>
          </a:graphicData>
        </a:graphic>
      </p:graphicFrame>
      <p:sp>
        <p:nvSpPr>
          <p:cNvPr id="4" name="Text Box 3"/>
          <p:cNvSpPr txBox="1"/>
          <p:nvPr/>
        </p:nvSpPr>
        <p:spPr>
          <a:xfrm>
            <a:off x="1628140" y="943610"/>
            <a:ext cx="9022715" cy="368300"/>
          </a:xfrm>
          <a:prstGeom prst="rect">
            <a:avLst/>
          </a:prstGeom>
          <a:noFill/>
        </p:spPr>
        <p:txBody>
          <a:bodyPr wrap="square" rtlCol="0" anchor="t">
            <a:spAutoFit/>
          </a:bodyPr>
          <a:p>
            <a:pPr algn="ctr"/>
            <a:r>
              <a:rPr lang="en-US" b="1" dirty="0">
                <a:solidFill>
                  <a:schemeClr val="tx1"/>
                </a:solidFill>
                <a:effectLst/>
                <a:latin typeface="Arial Narrow" panose="020B0606020202030204" charset="0"/>
                <a:ea typeface="SimSun" panose="02010600030101010101" pitchFamily="2" charset="-122"/>
                <a:cs typeface="Arial Narrow" panose="020B0606020202030204" charset="0"/>
                <a:sym typeface="+mn-ea"/>
              </a:rPr>
              <a:t>Figure 2: </a:t>
            </a:r>
            <a:r>
              <a:rPr lang="en-US" dirty="0">
                <a:effectLst/>
                <a:latin typeface="Arial Narrow" panose="020B0606020202030204" charset="0"/>
                <a:ea typeface="SimSun" panose="02010600030101010101" pitchFamily="2" charset="-122"/>
                <a:cs typeface="Arial Narrow" panose="020B0606020202030204" charset="0"/>
                <a:sym typeface="+mn-ea"/>
              </a:rPr>
              <a:t>Positive responses on impact </a:t>
            </a:r>
            <a:r>
              <a:rPr lang="en-US" dirty="0">
                <a:solidFill>
                  <a:schemeClr val="tx1"/>
                </a:solidFill>
                <a:effectLst/>
                <a:latin typeface="Arial Narrow" panose="020B0606020202030204" charset="0"/>
                <a:ea typeface="SimSun" panose="02010600030101010101" pitchFamily="2" charset="-122"/>
                <a:cs typeface="Arial Narrow" panose="020B0606020202030204" charset="0"/>
                <a:sym typeface="+mn-ea"/>
              </a:rPr>
              <a:t>of Health Education in changing some Health Behaviors.</a:t>
            </a:r>
            <a:endParaRPr lang="en-US" dirty="0">
              <a:solidFill>
                <a:schemeClr val="tx1"/>
              </a:solidFill>
              <a:effectLst/>
              <a:latin typeface="Arial Narrow" panose="020B0606020202030204" charset="0"/>
              <a:ea typeface="SimSun" panose="02010600030101010101" pitchFamily="2" charset="-122"/>
              <a:cs typeface="Arial Narrow" panose="020B0606020202030204" charset="0"/>
              <a:sym typeface="+mn-ea"/>
            </a:endParaRPr>
          </a:p>
        </p:txBody>
      </p:sp>
      <p:sp>
        <p:nvSpPr>
          <p:cNvPr id="2" name="Rectangles 1"/>
          <p:cNvSpPr/>
          <p:nvPr/>
        </p:nvSpPr>
        <p:spPr>
          <a:xfrm>
            <a:off x="0" y="0"/>
            <a:ext cx="12191365" cy="54165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426835"/>
            <a:ext cx="12191365" cy="44196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Picture 12"/>
          <p:cNvPicPr>
            <a:picLocks noChangeAspect="1"/>
          </p:cNvPicPr>
          <p:nvPr/>
        </p:nvPicPr>
        <p:blipFill>
          <a:blip r:embed="rId1">
            <a:extLst>
              <a:ext uri="{28A0092B-C50C-407E-A947-70E740481C1C}">
                <a14:useLocalDpi xmlns:a14="http://schemas.microsoft.com/office/drawing/2010/main" val="0"/>
              </a:ext>
            </a:extLst>
          </a:blip>
          <a:srcRect l="15917" t="27179" r="19854" b="8377"/>
          <a:stretch>
            <a:fillRect/>
          </a:stretch>
        </p:blipFill>
        <p:spPr>
          <a:xfrm flipH="1">
            <a:off x="15240" y="19050"/>
            <a:ext cx="3943350" cy="1203960"/>
          </a:xfrm>
          <a:prstGeom prst="rect">
            <a:avLst/>
          </a:prstGeom>
          <a:ln w="28575">
            <a:solidFill>
              <a:srgbClr val="00B050"/>
            </a:solidFill>
          </a:ln>
        </p:spPr>
      </p:pic>
      <p:pic>
        <p:nvPicPr>
          <p:cNvPr id="100" name="Picture 99"/>
          <p:cNvPicPr/>
          <p:nvPr/>
        </p:nvPicPr>
        <p:blipFill>
          <a:blip r:embed="rId2"/>
          <a:srcRect t="28036"/>
          <a:stretch>
            <a:fillRect/>
          </a:stretch>
        </p:blipFill>
        <p:spPr>
          <a:xfrm>
            <a:off x="8241030" y="31115"/>
            <a:ext cx="3935730" cy="1195070"/>
          </a:xfrm>
          <a:prstGeom prst="rect">
            <a:avLst/>
          </a:prstGeom>
          <a:noFill/>
          <a:ln w="28575">
            <a:solidFill>
              <a:srgbClr val="00B050"/>
            </a:solidFill>
          </a:ln>
        </p:spPr>
      </p:pic>
      <p:pic>
        <p:nvPicPr>
          <p:cNvPr id="101" name="Picture 100"/>
          <p:cNvPicPr/>
          <p:nvPr/>
        </p:nvPicPr>
        <p:blipFill>
          <a:blip r:embed="rId3"/>
          <a:srcRect t="36383"/>
          <a:stretch>
            <a:fillRect/>
          </a:stretch>
        </p:blipFill>
        <p:spPr>
          <a:xfrm>
            <a:off x="3943985" y="15240"/>
            <a:ext cx="4282440" cy="1207135"/>
          </a:xfrm>
          <a:prstGeom prst="rect">
            <a:avLst/>
          </a:prstGeom>
          <a:noFill/>
          <a:ln w="28575">
            <a:solidFill>
              <a:srgbClr val="00B050"/>
            </a:solidFill>
          </a:ln>
        </p:spPr>
      </p:pic>
      <p:sp>
        <p:nvSpPr>
          <p:cNvPr id="3" name="Text Box 2"/>
          <p:cNvSpPr txBox="1"/>
          <p:nvPr/>
        </p:nvSpPr>
        <p:spPr>
          <a:xfrm>
            <a:off x="203200" y="2429510"/>
            <a:ext cx="11845290" cy="3855085"/>
          </a:xfrm>
          <a:prstGeom prst="rect">
            <a:avLst/>
          </a:prstGeom>
          <a:noFill/>
          <a:ln w="9525">
            <a:noFill/>
          </a:ln>
        </p:spPr>
        <p:txBody>
          <a:bodyPr wrap="square">
            <a:spAutoFit/>
          </a:bodyPr>
          <a:p>
            <a:pPr marL="342900" indent="-342900" algn="just" fontAlgn="auto">
              <a:lnSpc>
                <a:spcPct val="160000"/>
              </a:lnSpc>
              <a:spcBef>
                <a:spcPts val="0"/>
              </a:spcBef>
              <a:spcAft>
                <a:spcPct val="0"/>
              </a:spcAft>
              <a:buFont typeface="Wingdings" panose="05000000000000000000" charset="0"/>
              <a:buChar char="§"/>
            </a:pPr>
            <a:r>
              <a:rPr lang="en-US" sz="2200" dirty="0">
                <a:latin typeface="Arial Narrow" panose="020B0606020202030204" charset="0"/>
                <a:cs typeface="Arial Narrow" panose="020B0606020202030204" charset="0"/>
                <a:sym typeface="+mn-ea"/>
              </a:rPr>
              <a:t>Hundreds of thousands have fled to Malaysia, Indonesia, the Philippines and other countries. </a:t>
            </a:r>
            <a:endParaRPr lang="en-US" sz="2200" dirty="0">
              <a:solidFill>
                <a:schemeClr val="tx1"/>
              </a:solidFill>
              <a:latin typeface="Arial Narrow" panose="020B0606020202030204" charset="0"/>
              <a:cs typeface="Arial Narrow" panose="020B0606020202030204" charset="0"/>
            </a:endParaRPr>
          </a:p>
          <a:p>
            <a:pPr marL="342900" indent="-342900" algn="just" fontAlgn="auto">
              <a:lnSpc>
                <a:spcPct val="160000"/>
              </a:lnSpc>
              <a:spcBef>
                <a:spcPts val="0"/>
              </a:spcBef>
              <a:spcAft>
                <a:spcPct val="0"/>
              </a:spcAft>
              <a:buFont typeface="Wingdings" panose="05000000000000000000" charset="0"/>
              <a:buChar char="§"/>
            </a:pPr>
            <a:r>
              <a:rPr lang="en-US" sz="2200" dirty="0">
                <a:latin typeface="Arial Narrow" panose="020B0606020202030204" charset="0"/>
                <a:cs typeface="Arial Narrow" panose="020B0606020202030204" charset="0"/>
                <a:sym typeface="+mn-ea"/>
              </a:rPr>
              <a:t>Since </a:t>
            </a:r>
            <a:r>
              <a:rPr lang="en-US" sz="2200" b="1" dirty="0">
                <a:latin typeface="Arial Narrow" panose="020B0606020202030204" charset="0"/>
                <a:cs typeface="Arial Narrow" panose="020B0606020202030204" charset="0"/>
                <a:sym typeface="+mn-ea"/>
              </a:rPr>
              <a:t>March 2023, 1216733 </a:t>
            </a:r>
            <a:r>
              <a:rPr lang="en-US" sz="2200" dirty="0">
                <a:latin typeface="Arial Narrow" panose="020B0606020202030204" charset="0"/>
                <a:cs typeface="Arial Narrow" panose="020B0606020202030204" charset="0"/>
                <a:sym typeface="+mn-ea"/>
              </a:rPr>
              <a:t>Rohingya have migrated to Bangladesh, according to </a:t>
            </a:r>
            <a:r>
              <a:rPr lang="en-US" sz="2200" b="1" dirty="0">
                <a:latin typeface="Arial Narrow" panose="020B0606020202030204" charset="0"/>
                <a:cs typeface="Arial Narrow" panose="020B0606020202030204" charset="0"/>
                <a:sym typeface="+mn-ea"/>
              </a:rPr>
              <a:t>UNHCR</a:t>
            </a:r>
            <a:r>
              <a:rPr lang="en-US" sz="2200" dirty="0">
                <a:latin typeface="Arial Narrow" panose="020B0606020202030204" charset="0"/>
                <a:cs typeface="Arial Narrow" panose="020B0606020202030204" charset="0"/>
                <a:sym typeface="+mn-ea"/>
              </a:rPr>
              <a:t>.</a:t>
            </a:r>
            <a:endParaRPr lang="en-US" sz="2200" dirty="0">
              <a:solidFill>
                <a:schemeClr val="tx1"/>
              </a:solidFill>
              <a:latin typeface="Arial Narrow" panose="020B0606020202030204" charset="0"/>
              <a:cs typeface="Arial Narrow" panose="020B0606020202030204" charset="0"/>
            </a:endParaRPr>
          </a:p>
          <a:p>
            <a:pPr marL="342900" indent="-342900" algn="just" fontAlgn="auto">
              <a:lnSpc>
                <a:spcPct val="160000"/>
              </a:lnSpc>
              <a:spcBef>
                <a:spcPts val="0"/>
              </a:spcBef>
              <a:spcAft>
                <a:spcPct val="0"/>
              </a:spcAft>
              <a:buFont typeface="Wingdings" panose="05000000000000000000" charset="0"/>
              <a:buChar char="§"/>
            </a:pPr>
            <a:r>
              <a:rPr lang="en-US" sz="2200" dirty="0">
                <a:latin typeface="Arial Narrow" panose="020B0606020202030204" charset="0"/>
                <a:cs typeface="Arial Narrow" panose="020B0606020202030204" charset="0"/>
                <a:sym typeface="+mn-ea"/>
              </a:rPr>
              <a:t>The </a:t>
            </a:r>
            <a:r>
              <a:rPr lang="en-US" sz="2200" b="1" dirty="0">
                <a:latin typeface="Arial Narrow" panose="020B0606020202030204" charset="0"/>
                <a:cs typeface="Arial Narrow" panose="020B0606020202030204" charset="0"/>
                <a:sym typeface="+mn-ea"/>
              </a:rPr>
              <a:t>FDMN</a:t>
            </a:r>
            <a:r>
              <a:rPr lang="en-US" sz="2200" dirty="0">
                <a:latin typeface="Arial Narrow" panose="020B0606020202030204" charset="0"/>
                <a:cs typeface="Arial Narrow" panose="020B0606020202030204" charset="0"/>
                <a:sym typeface="+mn-ea"/>
              </a:rPr>
              <a:t> community has been densely sheltered in Cox’s Bazar as refugees in many camps.</a:t>
            </a:r>
            <a:endParaRPr lang="en-US" sz="2200" dirty="0">
              <a:solidFill>
                <a:schemeClr val="tx1"/>
              </a:solidFill>
              <a:latin typeface="Arial Narrow" panose="020B0606020202030204" charset="0"/>
              <a:cs typeface="Arial Narrow" panose="020B0606020202030204" charset="0"/>
            </a:endParaRPr>
          </a:p>
          <a:p>
            <a:pPr marL="342900" indent="-342900" fontAlgn="auto">
              <a:lnSpc>
                <a:spcPct val="160000"/>
              </a:lnSpc>
              <a:spcBef>
                <a:spcPts val="0"/>
              </a:spcBef>
              <a:spcAft>
                <a:spcPct val="0"/>
              </a:spcAft>
              <a:buFont typeface="Wingdings" panose="05000000000000000000" charset="0"/>
              <a:buChar char="§"/>
            </a:pPr>
            <a:r>
              <a:rPr lang="en-US" sz="2100" b="0">
                <a:latin typeface="Arial Narrow" panose="020B0606020202030204" charset="0"/>
                <a:cs typeface="Arial Narrow" panose="020B0606020202030204" charset="0"/>
              </a:rPr>
              <a:t>The community is facing many health difficulties due to poor living conditions, limited resources, sanitation issues etc. </a:t>
            </a:r>
            <a:endParaRPr lang="en-US" sz="2100" b="0">
              <a:latin typeface="Arial Narrow" panose="020B0606020202030204" charset="0"/>
              <a:cs typeface="Arial Narrow" panose="020B0606020202030204" charset="0"/>
            </a:endParaRPr>
          </a:p>
          <a:p>
            <a:pPr marL="342900" indent="-342900" fontAlgn="auto">
              <a:lnSpc>
                <a:spcPct val="160000"/>
              </a:lnSpc>
              <a:spcBef>
                <a:spcPts val="0"/>
              </a:spcBef>
              <a:spcAft>
                <a:spcPct val="0"/>
              </a:spcAft>
              <a:buFont typeface="Wingdings" panose="05000000000000000000" charset="0"/>
              <a:buChar char="§"/>
            </a:pPr>
            <a:r>
              <a:rPr lang="en-US" sz="2200" b="0">
                <a:latin typeface="Arial Narrow" panose="020B0606020202030204" charset="0"/>
                <a:cs typeface="Arial Narrow" panose="020B0606020202030204" charset="0"/>
              </a:rPr>
              <a:t>In many places, Rohingya camps are mostly overcrowded, with few supplies and major management issues. </a:t>
            </a:r>
            <a:endParaRPr lang="en-US" sz="2200" b="0">
              <a:latin typeface="Arial Narrow" panose="020B0606020202030204" charset="0"/>
              <a:cs typeface="Arial Narrow" panose="020B0606020202030204" charset="0"/>
            </a:endParaRPr>
          </a:p>
          <a:p>
            <a:pPr marL="342900" indent="-342900" fontAlgn="auto">
              <a:lnSpc>
                <a:spcPct val="160000"/>
              </a:lnSpc>
              <a:spcBef>
                <a:spcPts val="0"/>
              </a:spcBef>
              <a:spcAft>
                <a:spcPct val="0"/>
              </a:spcAft>
              <a:buFont typeface="Wingdings" panose="05000000000000000000" charset="0"/>
              <a:buChar char="§"/>
            </a:pPr>
            <a:r>
              <a:rPr lang="en-US" sz="2200" b="0">
                <a:latin typeface="Arial Narrow" panose="020B0606020202030204" charset="0"/>
                <a:cs typeface="Arial Narrow" panose="020B0606020202030204" charset="0"/>
              </a:rPr>
              <a:t>Because of the crowded living conditions they pose a significant threat to the health of the general population. </a:t>
            </a:r>
            <a:endParaRPr lang="en-US" sz="2200" b="0">
              <a:latin typeface="Arial Narrow" panose="020B0606020202030204" charset="0"/>
              <a:cs typeface="Arial Narrow" panose="020B0606020202030204" charset="0"/>
            </a:endParaRPr>
          </a:p>
          <a:p>
            <a:pPr marL="342900" indent="-342900" fontAlgn="auto">
              <a:lnSpc>
                <a:spcPct val="160000"/>
              </a:lnSpc>
              <a:spcBef>
                <a:spcPts val="0"/>
              </a:spcBef>
              <a:spcAft>
                <a:spcPct val="0"/>
              </a:spcAft>
              <a:buFont typeface="Wingdings" panose="05000000000000000000" charset="0"/>
              <a:buChar char="§"/>
            </a:pPr>
            <a:r>
              <a:rPr lang="en-US" sz="2200" b="0">
                <a:latin typeface="Arial Narrow" panose="020B0606020202030204" charset="0"/>
                <a:cs typeface="Arial Narrow" panose="020B0606020202030204" charset="0"/>
              </a:rPr>
              <a:t>They are also exposed to traumatic events related to war, destruction of property, loss of family members etc. </a:t>
            </a:r>
            <a:endParaRPr lang="en-US" sz="2200" b="0">
              <a:latin typeface="Arial Narrow" panose="020B0606020202030204" charset="0"/>
              <a:cs typeface="Arial Narrow" panose="020B0606020202030204" charset="0"/>
            </a:endParaRPr>
          </a:p>
        </p:txBody>
      </p:sp>
      <p:sp>
        <p:nvSpPr>
          <p:cNvPr id="7" name="Title 1"/>
          <p:cNvSpPr txBox="1"/>
          <p:nvPr/>
        </p:nvSpPr>
        <p:spPr>
          <a:xfrm>
            <a:off x="2925286" y="1666558"/>
            <a:ext cx="6331268" cy="517208"/>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rPr>
              <a:t>Background</a:t>
            </a:r>
            <a:endParaRPr lang="en-US" sz="2400" b="1" dirty="0">
              <a:solidFill>
                <a:schemeClr val="tx1"/>
              </a:solidFill>
              <a:effectLst>
                <a:outerShdw blurRad="38100" dist="38100" dir="2700000" algn="tl">
                  <a:srgbClr val="000000">
                    <a:alpha val="43137"/>
                  </a:srgbClr>
                </a:outerShdw>
              </a:effectLst>
              <a:latin typeface="Arial Narrow" panose="020B0606020202030204" charset="0"/>
              <a:cs typeface="Arial Narrow" panose="020B0606020202030204" charset="0"/>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nvGraphicFramePr>
        <p:xfrm>
          <a:off x="1034415" y="1513840"/>
          <a:ext cx="10170160" cy="4519930"/>
        </p:xfrm>
        <a:graphic>
          <a:graphicData uri="http://schemas.openxmlformats.org/drawingml/2006/chart">
            <c:chart xmlns:c="http://schemas.openxmlformats.org/drawingml/2006/chart" xmlns:r="http://schemas.openxmlformats.org/officeDocument/2006/relationships" r:id="rId1"/>
          </a:graphicData>
        </a:graphic>
      </p:graphicFrame>
      <p:sp>
        <p:nvSpPr>
          <p:cNvPr id="4" name="Text Box 3"/>
          <p:cNvSpPr txBox="1"/>
          <p:nvPr/>
        </p:nvSpPr>
        <p:spPr>
          <a:xfrm>
            <a:off x="1034415" y="884555"/>
            <a:ext cx="10169525" cy="368300"/>
          </a:xfrm>
          <a:prstGeom prst="rect">
            <a:avLst/>
          </a:prstGeom>
          <a:noFill/>
        </p:spPr>
        <p:txBody>
          <a:bodyPr wrap="square" rtlCol="0" anchor="t">
            <a:spAutoFit/>
          </a:bodyPr>
          <a:p>
            <a:pPr algn="ctr"/>
            <a:r>
              <a:rPr lang="en-US" b="1" dirty="0">
                <a:solidFill>
                  <a:schemeClr val="tx1"/>
                </a:solidFill>
                <a:effectLst/>
                <a:latin typeface="Arial Narrow" panose="020B0606020202030204" charset="0"/>
                <a:ea typeface="SimSun" panose="02010600030101010101" pitchFamily="2" charset="-122"/>
                <a:cs typeface="Arial Narrow" panose="020B0606020202030204" charset="0"/>
                <a:sym typeface="+mn-ea"/>
              </a:rPr>
              <a:t>Figure 3: </a:t>
            </a:r>
            <a:r>
              <a:rPr lang="en-US" dirty="0">
                <a:effectLst/>
                <a:latin typeface="Arial Narrow" panose="020B0606020202030204" charset="0"/>
                <a:ea typeface="SimSun" panose="02010600030101010101" pitchFamily="2" charset="-122"/>
                <a:cs typeface="Arial Narrow" panose="020B0606020202030204" charset="0"/>
                <a:sym typeface="+mn-ea"/>
              </a:rPr>
              <a:t>Positive responses on impact </a:t>
            </a:r>
            <a:r>
              <a:rPr lang="en-US" dirty="0">
                <a:solidFill>
                  <a:schemeClr val="tx1"/>
                </a:solidFill>
                <a:effectLst/>
                <a:latin typeface="Arial Narrow" panose="020B0606020202030204" charset="0"/>
                <a:ea typeface="SimSun" panose="02010600030101010101" pitchFamily="2" charset="-122"/>
                <a:cs typeface="Arial Narrow" panose="020B0606020202030204" charset="0"/>
                <a:sym typeface="+mn-ea"/>
              </a:rPr>
              <a:t>of Health Education in changing some Health-related attitude.</a:t>
            </a:r>
            <a:endParaRPr lang="en-US" dirty="0">
              <a:solidFill>
                <a:schemeClr val="tx1"/>
              </a:solidFill>
              <a:effectLst/>
              <a:latin typeface="Arial Narrow" panose="020B0606020202030204" charset="0"/>
              <a:ea typeface="SimSun" panose="02010600030101010101" pitchFamily="2" charset="-122"/>
              <a:cs typeface="Arial Narrow" panose="020B0606020202030204" charset="0"/>
              <a:sym typeface="+mn-ea"/>
            </a:endParaRPr>
          </a:p>
        </p:txBody>
      </p:sp>
      <p:sp>
        <p:nvSpPr>
          <p:cNvPr id="3" name="Rectangles 2"/>
          <p:cNvSpPr/>
          <p:nvPr/>
        </p:nvSpPr>
        <p:spPr>
          <a:xfrm>
            <a:off x="0" y="0"/>
            <a:ext cx="12191365" cy="54165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426835"/>
            <a:ext cx="12191365" cy="44196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nvGraphicFramePr>
        <p:xfrm>
          <a:off x="895350" y="1610360"/>
          <a:ext cx="10373995" cy="4157345"/>
        </p:xfrm>
        <a:graphic>
          <a:graphicData uri="http://schemas.openxmlformats.org/drawingml/2006/chart">
            <c:chart xmlns:c="http://schemas.openxmlformats.org/drawingml/2006/chart" xmlns:r="http://schemas.openxmlformats.org/officeDocument/2006/relationships" r:id="rId1"/>
          </a:graphicData>
        </a:graphic>
      </p:graphicFrame>
      <p:sp>
        <p:nvSpPr>
          <p:cNvPr id="4" name="Text Box 3"/>
          <p:cNvSpPr txBox="1"/>
          <p:nvPr/>
        </p:nvSpPr>
        <p:spPr>
          <a:xfrm>
            <a:off x="894715" y="899795"/>
            <a:ext cx="10374630" cy="368300"/>
          </a:xfrm>
          <a:prstGeom prst="rect">
            <a:avLst/>
          </a:prstGeom>
          <a:noFill/>
        </p:spPr>
        <p:txBody>
          <a:bodyPr wrap="square" rtlCol="0" anchor="t">
            <a:spAutoFit/>
          </a:bodyPr>
          <a:p>
            <a:pPr algn="ctr"/>
            <a:r>
              <a:rPr lang="en-US" b="1" dirty="0">
                <a:solidFill>
                  <a:schemeClr val="tx1"/>
                </a:solidFill>
                <a:effectLst/>
                <a:latin typeface="Arial Narrow" panose="020B0606020202030204" charset="0"/>
                <a:ea typeface="SimSun" panose="02010600030101010101" pitchFamily="2" charset="-122"/>
                <a:cs typeface="Arial Narrow" panose="020B0606020202030204" charset="0"/>
                <a:sym typeface="+mn-ea"/>
              </a:rPr>
              <a:t>Figure 4: </a:t>
            </a:r>
            <a:r>
              <a:rPr lang="en-US" dirty="0">
                <a:solidFill>
                  <a:schemeClr val="tx1"/>
                </a:solidFill>
                <a:effectLst/>
                <a:latin typeface="Arial Narrow" panose="020B0606020202030204" charset="0"/>
                <a:ea typeface="SimSun" panose="02010600030101010101" pitchFamily="2" charset="-122"/>
                <a:cs typeface="Arial Narrow" panose="020B0606020202030204" charset="0"/>
                <a:sym typeface="+mn-ea"/>
              </a:rPr>
              <a:t>Impact of Health Education in improving awareness on some Health Issues</a:t>
            </a:r>
            <a:endParaRPr lang="en-US" dirty="0">
              <a:solidFill>
                <a:schemeClr val="tx1"/>
              </a:solidFill>
              <a:effectLst/>
              <a:latin typeface="Arial Narrow" panose="020B0606020202030204" charset="0"/>
              <a:ea typeface="SimSun" panose="02010600030101010101" pitchFamily="2" charset="-122"/>
              <a:cs typeface="Arial Narrow" panose="020B0606020202030204" charset="0"/>
              <a:sym typeface="+mn-ea"/>
            </a:endParaRPr>
          </a:p>
        </p:txBody>
      </p:sp>
      <p:sp>
        <p:nvSpPr>
          <p:cNvPr id="3" name="Rectangles 2"/>
          <p:cNvSpPr/>
          <p:nvPr/>
        </p:nvSpPr>
        <p:spPr>
          <a:xfrm>
            <a:off x="0" y="0"/>
            <a:ext cx="12191365" cy="54165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8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426835"/>
            <a:ext cx="12191365" cy="44196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2"/>
          <p:cNvSpPr>
            <a:spLocks noGrp="1" noChangeArrowheads="1"/>
          </p:cNvSpPr>
          <p:nvPr>
            <p:ph type="title"/>
          </p:nvPr>
        </p:nvSpPr>
        <p:spPr/>
        <p:txBody>
          <a:bodyPr>
            <a:noAutofit/>
          </a:bodyPr>
          <a:p>
            <a:pPr algn="ctr" eaLnBrk="1" hangingPunct="1"/>
            <a:r>
              <a:rPr lang="en-US" altLang="en-US" sz="1600" b="1" dirty="0">
                <a:solidFill>
                  <a:schemeClr val="tx1"/>
                </a:solidFill>
                <a:latin typeface="Arial Narrow" panose="020B0606020202030204" charset="0"/>
                <a:ea typeface="SimSun" panose="02010600030101010101" pitchFamily="2" charset="-122"/>
                <a:cs typeface="Arial Narrow" panose="020B0606020202030204" charset="0"/>
              </a:rPr>
              <a:t>Table</a:t>
            </a:r>
            <a:r>
              <a:rPr lang="en-US" sz="1600" b="1" dirty="0">
                <a:solidFill>
                  <a:schemeClr val="tx1"/>
                </a:solidFill>
                <a:effectLst/>
                <a:latin typeface="Arial Narrow" panose="020B0606020202030204" charset="0"/>
                <a:ea typeface="SimSun" panose="02010600030101010101" pitchFamily="2" charset="-122"/>
                <a:cs typeface="Arial Narrow" panose="020B0606020202030204" charset="0"/>
              </a:rPr>
              <a:t> 1: </a:t>
            </a:r>
            <a:r>
              <a:rPr lang="en-US" sz="1600" dirty="0">
                <a:solidFill>
                  <a:schemeClr val="tx1"/>
                </a:solidFill>
                <a:effectLst/>
                <a:latin typeface="Arial Narrow" panose="020B0606020202030204" charset="0"/>
                <a:ea typeface="SimSun" panose="02010600030101010101" pitchFamily="2" charset="-122"/>
                <a:cs typeface="Arial Narrow" panose="020B0606020202030204" charset="0"/>
              </a:rPr>
              <a:t>Association between the socio-demographic variable (Age group) with the health education system</a:t>
            </a:r>
            <a:endParaRPr lang="en-US" altLang="en-US" sz="1600" b="1" dirty="0">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3" name="Rectangles 2"/>
          <p:cNvSpPr/>
          <p:nvPr/>
        </p:nvSpPr>
        <p:spPr>
          <a:xfrm>
            <a:off x="0" y="0"/>
            <a:ext cx="12191365" cy="46101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548120"/>
            <a:ext cx="12191365" cy="32067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2" name="Content Placeholder 1"/>
          <p:cNvGraphicFramePr>
            <a:graphicFrameLocks noGrp="1"/>
          </p:cNvGraphicFramePr>
          <p:nvPr>
            <p:ph sz="half" idx="1"/>
          </p:nvPr>
        </p:nvGraphicFramePr>
        <p:xfrm>
          <a:off x="228600" y="1249680"/>
          <a:ext cx="11731625" cy="4899660"/>
        </p:xfrm>
        <a:graphic>
          <a:graphicData uri="http://schemas.openxmlformats.org/drawingml/2006/table">
            <a:tbl>
              <a:tblPr firstRow="1" firstCol="1" bandRow="1">
                <a:tableStyleId>{5C22544A-7EE6-4342-B048-85BDC9FD1C3A}</a:tableStyleId>
              </a:tblPr>
              <a:tblGrid>
                <a:gridCol w="1344295"/>
                <a:gridCol w="1299210"/>
                <a:gridCol w="1379855"/>
                <a:gridCol w="1402080"/>
                <a:gridCol w="1318260"/>
                <a:gridCol w="1236980"/>
                <a:gridCol w="1369060"/>
                <a:gridCol w="1214120"/>
                <a:gridCol w="1167765"/>
              </a:tblGrid>
              <a:tr h="2367915">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Questions </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you know the health Workers?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arrange Health Camp near you?</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teach you about Different Health Issues?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guide you about practicing Sanitation &amp; Hygiene?</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educate you about Communicable diseases?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you know about Diarrhea, Cholera, Typhoid &amp; Hepatitis?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you know about HIV &amp; other sexually transmitted diseases?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provide you with charts, leaflets and brochure about different health issues?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513080">
                <a:tc>
                  <a:txBody>
                    <a:bodyPr/>
                    <a:p>
                      <a:pPr marL="0" marR="0" algn="ctr">
                        <a:lnSpc>
                          <a:spcPct val="150000"/>
                        </a:lnSpc>
                        <a:spcBef>
                          <a:spcPts val="0"/>
                        </a:spcBef>
                        <a:spcAft>
                          <a:spcPts val="0"/>
                        </a:spcAft>
                      </a:pPr>
                      <a:r>
                        <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Variables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 (n)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 (n)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6540">
                <a:tc gridSpan="9">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Age</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400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&lt; 20 Year</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160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148</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127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122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119</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115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400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21-30 Years</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224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219</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209</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210</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210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190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192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202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3370">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31-40 Years</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72</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70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69</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67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68</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53</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58</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60</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273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41-50 Years</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16</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26</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31</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400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51- 60 Years</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19</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18</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400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P value</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0.082</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0.078</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8" name="Slide Number Placeholder 7"/>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2"/>
          <p:cNvSpPr>
            <a:spLocks noGrp="1" noChangeArrowheads="1"/>
          </p:cNvSpPr>
          <p:nvPr>
            <p:ph type="title"/>
          </p:nvPr>
        </p:nvSpPr>
        <p:spPr/>
        <p:txBody>
          <a:bodyPr>
            <a:noAutofit/>
          </a:bodyPr>
          <a:p>
            <a:pPr algn="ctr" eaLnBrk="1" hangingPunct="1"/>
            <a:r>
              <a:rPr lang="en-US" altLang="en-US" sz="1600" b="1" dirty="0">
                <a:solidFill>
                  <a:schemeClr val="tx1"/>
                </a:solidFill>
                <a:latin typeface="Arial Narrow" panose="020B0606020202030204" charset="0"/>
                <a:ea typeface="SimSun" panose="02010600030101010101" pitchFamily="2" charset="-122"/>
                <a:cs typeface="Arial Narrow" panose="020B0606020202030204" charset="0"/>
              </a:rPr>
              <a:t>Table</a:t>
            </a:r>
            <a:r>
              <a:rPr lang="en-US" sz="1600" b="1" dirty="0">
                <a:solidFill>
                  <a:schemeClr val="tx1"/>
                </a:solidFill>
                <a:effectLst/>
                <a:latin typeface="Arial Narrow" panose="020B0606020202030204" charset="0"/>
                <a:ea typeface="SimSun" panose="02010600030101010101" pitchFamily="2" charset="-122"/>
                <a:cs typeface="Arial Narrow" panose="020B0606020202030204" charset="0"/>
              </a:rPr>
              <a:t> 2: </a:t>
            </a:r>
            <a:r>
              <a:rPr lang="en-US" sz="1600" dirty="0">
                <a:solidFill>
                  <a:schemeClr val="tx1"/>
                </a:solidFill>
                <a:effectLst/>
                <a:latin typeface="Arial Narrow" panose="020B0606020202030204" charset="0"/>
                <a:ea typeface="SimSun" panose="02010600030101010101" pitchFamily="2" charset="-122"/>
                <a:cs typeface="Arial Narrow" panose="020B0606020202030204" charset="0"/>
              </a:rPr>
              <a:t>Association between the socio-demographic variable (educational status) with the health education system</a:t>
            </a:r>
            <a:endParaRPr lang="en-US" altLang="en-US" sz="1600" b="1" dirty="0">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3" name="Rectangles 2"/>
          <p:cNvSpPr/>
          <p:nvPr/>
        </p:nvSpPr>
        <p:spPr>
          <a:xfrm>
            <a:off x="0" y="0"/>
            <a:ext cx="12191365" cy="46101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548120"/>
            <a:ext cx="12191365" cy="32067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2" name="Content Placeholder 1"/>
          <p:cNvGraphicFramePr>
            <a:graphicFrameLocks noGrp="1"/>
          </p:cNvGraphicFramePr>
          <p:nvPr>
            <p:ph sz="half" idx="1"/>
          </p:nvPr>
        </p:nvGraphicFramePr>
        <p:xfrm>
          <a:off x="229235" y="1189355"/>
          <a:ext cx="11760835" cy="5015230"/>
        </p:xfrm>
        <a:graphic>
          <a:graphicData uri="http://schemas.openxmlformats.org/drawingml/2006/table">
            <a:tbl>
              <a:tblPr firstRow="1" firstCol="1" bandRow="1">
                <a:tableStyleId>{5C22544A-7EE6-4342-B048-85BDC9FD1C3A}</a:tableStyleId>
              </a:tblPr>
              <a:tblGrid>
                <a:gridCol w="2290445"/>
                <a:gridCol w="1062990"/>
                <a:gridCol w="1077595"/>
                <a:gridCol w="1268095"/>
                <a:gridCol w="1062355"/>
                <a:gridCol w="1238885"/>
                <a:gridCol w="1372235"/>
                <a:gridCol w="1217295"/>
                <a:gridCol w="1170940"/>
              </a:tblGrid>
              <a:tr h="2383790">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Questions ►</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you know the health Workers?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arrange Health Camp near you?</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teach you about Different Health Issues?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guide you about practicing Sanitation &amp; Hygiene?</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educate you about Communicable diseases?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you know about Diarrhea, Cholera, Typhoid &amp; Hepatitis?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you know about HIV &amp; other sexually transmitted diseases?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provide you with charts, leaflets and brochure about different health issues?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595630">
                <a:tc>
                  <a:txBody>
                    <a:bodyPr/>
                    <a:p>
                      <a:pPr marL="0" marR="0" algn="ctr">
                        <a:lnSpc>
                          <a:spcPct val="150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Options ►</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 (n)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 (n)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Yes</a:t>
                      </a:r>
                      <a:endParaRPr lang="en-US" sz="1400" dirty="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(n)</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8450">
                <a:tc gridSpan="9">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Education</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781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Illiterate</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277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273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277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276</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274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237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254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270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38036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Primary Level</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205</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190</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167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163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162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142</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140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142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38036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Middle Level</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18</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17</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18</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11</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13</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11</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781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Graduate</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381000">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P value</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0.012*</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0.872</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8" name="Slide Number Placeholder 7"/>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2"/>
          <p:cNvSpPr>
            <a:spLocks noGrp="1" noChangeArrowheads="1"/>
          </p:cNvSpPr>
          <p:nvPr>
            <p:ph type="title"/>
          </p:nvPr>
        </p:nvSpPr>
        <p:spPr/>
        <p:txBody>
          <a:bodyPr>
            <a:noAutofit/>
          </a:bodyPr>
          <a:p>
            <a:pPr algn="ctr" eaLnBrk="1" hangingPunct="1"/>
            <a:r>
              <a:rPr lang="en-US" altLang="en-US" sz="1600" b="1" dirty="0">
                <a:latin typeface="Arial Narrow" panose="020B0606020202030204" charset="0"/>
                <a:ea typeface="SimSun" panose="02010600030101010101" pitchFamily="2" charset="-122"/>
                <a:cs typeface="Arial Narrow" panose="020B0606020202030204" charset="0"/>
              </a:rPr>
              <a:t>Table</a:t>
            </a:r>
            <a:r>
              <a:rPr lang="en-US" sz="1600" b="1" dirty="0">
                <a:effectLst/>
                <a:latin typeface="Arial Narrow" panose="020B0606020202030204" charset="0"/>
                <a:ea typeface="SimSun" panose="02010600030101010101" pitchFamily="2" charset="-122"/>
                <a:cs typeface="Arial Narrow" panose="020B0606020202030204" charset="0"/>
              </a:rPr>
              <a:t> 3: </a:t>
            </a:r>
            <a:r>
              <a:rPr lang="en-US" sz="1600" dirty="0">
                <a:effectLst/>
                <a:latin typeface="Arial Narrow" panose="020B0606020202030204" charset="0"/>
                <a:ea typeface="SimSun" panose="02010600030101010101" pitchFamily="2" charset="-122"/>
                <a:cs typeface="Arial Narrow" panose="020B0606020202030204" charset="0"/>
              </a:rPr>
              <a:t>Association between the socio-demographic variable (Occupation) with the health education system</a:t>
            </a:r>
            <a:endParaRPr lang="en-US" altLang="en-US" sz="1600" b="1" dirty="0">
              <a:solidFill>
                <a:srgbClr val="7030A0"/>
              </a:solidFill>
              <a:latin typeface="Arial Narrow" panose="020B0606020202030204" charset="0"/>
              <a:cs typeface="Arial Narrow" panose="020B0606020202030204" charset="0"/>
            </a:endParaRPr>
          </a:p>
        </p:txBody>
      </p:sp>
      <p:sp>
        <p:nvSpPr>
          <p:cNvPr id="3" name="Rectangles 2"/>
          <p:cNvSpPr/>
          <p:nvPr/>
        </p:nvSpPr>
        <p:spPr>
          <a:xfrm>
            <a:off x="0" y="0"/>
            <a:ext cx="12191365" cy="46101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548120"/>
            <a:ext cx="12191365" cy="32067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2" name="Content Placeholder 1"/>
          <p:cNvGraphicFramePr>
            <a:graphicFrameLocks noGrp="1"/>
          </p:cNvGraphicFramePr>
          <p:nvPr>
            <p:ph sz="half" idx="1"/>
          </p:nvPr>
        </p:nvGraphicFramePr>
        <p:xfrm>
          <a:off x="201930" y="1173480"/>
          <a:ext cx="11776710" cy="4857750"/>
        </p:xfrm>
        <a:graphic>
          <a:graphicData uri="http://schemas.openxmlformats.org/drawingml/2006/table">
            <a:tbl>
              <a:tblPr firstRow="1" firstCol="1" bandRow="1">
                <a:tableStyleId>{5C22544A-7EE6-4342-B048-85BDC9FD1C3A}</a:tableStyleId>
              </a:tblPr>
              <a:tblGrid>
                <a:gridCol w="2293620"/>
                <a:gridCol w="1064260"/>
                <a:gridCol w="1078865"/>
                <a:gridCol w="1270000"/>
                <a:gridCol w="1064260"/>
                <a:gridCol w="1240155"/>
                <a:gridCol w="1374140"/>
                <a:gridCol w="1220470"/>
                <a:gridCol w="1170940"/>
              </a:tblGrid>
              <a:tr h="2160270">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Questions ►</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you know the health Workers?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arrange Health Camp near you?</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teach you about Different Health Issues?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guide you about practicing Sanitation &amp; Hygiene?</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educate you about Communicable diseases?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you know about Diarrhea, Cholera, Typhoid &amp; Hepatitis?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you know about HIV &amp; other sexually transmitted diseases?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Do they provide you with charts, leaflets and brochure about different health issues?</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497840">
                <a:tc>
                  <a:txBody>
                    <a:bodyPr/>
                    <a:p>
                      <a:pPr marL="0" marR="0" algn="ctr">
                        <a:lnSpc>
                          <a:spcPct val="150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Options ►</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 (n)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 (n)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Yes</a:t>
                      </a:r>
                      <a:endParaRPr lang="en-US" sz="140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(n)</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0190">
                <a:tc gridSpan="9">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Occupation</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48920">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Housewife</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200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193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186</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185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183</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161</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166</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170</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317500">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Daily Worker</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145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122</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125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317500">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Unemployed</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23</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28</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30</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48920">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Shopkeeper</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31</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30</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29</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28</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26</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28</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4955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Student</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82</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79</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67</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66</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64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55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56</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55</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49555">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Job</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14</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15</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15</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8</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9</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317500">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P value</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0.709</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0.032*</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0.872</a:t>
                      </a:r>
                      <a:endParaRPr lang="en-US"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0.008</a:t>
                      </a:r>
                      <a:r>
                        <a:rPr lang="en-US" sz="1400" b="1" dirty="0">
                          <a:solidFill>
                            <a:schemeClr val="tx1"/>
                          </a:solidFill>
                          <a:effectLst/>
                          <a:latin typeface="Times New Roman" panose="02020603050405020304" pitchFamily="18" charset="0"/>
                          <a:cs typeface="Times New Roman" panose="02020603050405020304" pitchFamily="18" charset="0"/>
                          <a:sym typeface="+mn-ea"/>
                        </a:rPr>
                        <a:t>*</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0.002</a:t>
                      </a:r>
                      <a:r>
                        <a:rPr lang="en-US" sz="1400" b="1" dirty="0">
                          <a:solidFill>
                            <a:schemeClr val="tx1"/>
                          </a:solidFill>
                          <a:effectLst/>
                          <a:latin typeface="Times New Roman" panose="02020603050405020304" pitchFamily="18" charset="0"/>
                          <a:cs typeface="Times New Roman" panose="02020603050405020304" pitchFamily="18" charset="0"/>
                          <a:sym typeface="+mn-ea"/>
                        </a:rPr>
                        <a:t>*</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0.006</a:t>
                      </a:r>
                      <a:r>
                        <a:rPr lang="en-US" sz="1400" b="1" dirty="0">
                          <a:solidFill>
                            <a:schemeClr val="tx1"/>
                          </a:solidFill>
                          <a:effectLst/>
                          <a:latin typeface="Times New Roman" panose="02020603050405020304" pitchFamily="18" charset="0"/>
                          <a:cs typeface="Times New Roman" panose="02020603050405020304" pitchFamily="18" charset="0"/>
                          <a:sym typeface="+mn-ea"/>
                        </a:rPr>
                        <a:t>*</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0.001***</a:t>
                      </a:r>
                      <a:endParaRPr lang="en-US" sz="1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8" name="Slide Number Placeholder 7"/>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24180" y="681355"/>
            <a:ext cx="11353800" cy="334010"/>
          </a:xfrm>
        </p:spPr>
        <p:txBody>
          <a:bodyPr>
            <a:noAutofit/>
          </a:bodyPr>
          <a:lstStyle/>
          <a:p>
            <a:pPr algn="ctr" eaLnBrk="1" hangingPunct="1"/>
            <a:br>
              <a:rPr lang="en-US" altLang="en-US" sz="1600" b="1" dirty="0">
                <a:solidFill>
                  <a:srgbClr val="7030A0"/>
                </a:solidFill>
                <a:latin typeface="Arial Narrow" panose="020B0606020202030204" charset="0"/>
                <a:cs typeface="Arial Narrow" panose="020B0606020202030204" charset="0"/>
              </a:rPr>
            </a:br>
            <a:br>
              <a:rPr lang="en-US" altLang="en-US" sz="1600" b="1" dirty="0">
                <a:solidFill>
                  <a:srgbClr val="7030A0"/>
                </a:solidFill>
                <a:latin typeface="Arial Narrow" panose="020B0606020202030204" charset="0"/>
                <a:cs typeface="Arial Narrow" panose="020B0606020202030204" charset="0"/>
              </a:rPr>
            </a:br>
            <a:r>
              <a:rPr lang="en-US" altLang="en-US" sz="1600" b="1" dirty="0">
                <a:latin typeface="Arial Narrow" panose="020B0606020202030204" charset="0"/>
                <a:ea typeface="SimSun" panose="02010600030101010101" pitchFamily="2" charset="-122"/>
                <a:cs typeface="Arial Narrow" panose="020B0606020202030204" charset="0"/>
              </a:rPr>
              <a:t>Table</a:t>
            </a:r>
            <a:r>
              <a:rPr lang="en-US" sz="1600" b="1" dirty="0">
                <a:effectLst/>
                <a:latin typeface="Arial Narrow" panose="020B0606020202030204" charset="0"/>
                <a:ea typeface="SimSun" panose="02010600030101010101" pitchFamily="2" charset="-122"/>
                <a:cs typeface="Arial Narrow" panose="020B0606020202030204" charset="0"/>
              </a:rPr>
              <a:t> 4: </a:t>
            </a:r>
            <a:r>
              <a:rPr lang="en-US" sz="1600" dirty="0">
                <a:effectLst/>
                <a:latin typeface="Arial Narrow" panose="020B0606020202030204" charset="0"/>
                <a:ea typeface="SimSun" panose="02010600030101010101" pitchFamily="2" charset="-122"/>
                <a:cs typeface="Arial Narrow" panose="020B0606020202030204" charset="0"/>
              </a:rPr>
              <a:t>Association between the socio-demographic variable (Age group) with attitudes towards health education system</a:t>
            </a:r>
            <a:endParaRPr lang="en-US" altLang="en-US" sz="1600" b="1" dirty="0">
              <a:solidFill>
                <a:srgbClr val="7030A0"/>
              </a:solidFill>
              <a:latin typeface="Arial Narrow" panose="020B0606020202030204" charset="0"/>
              <a:cs typeface="Arial Narrow" panose="020B0606020202030204" charset="0"/>
            </a:endParaRPr>
          </a:p>
        </p:txBody>
      </p:sp>
      <p:sp>
        <p:nvSpPr>
          <p:cNvPr id="3" name="Rectangles 2"/>
          <p:cNvSpPr/>
          <p:nvPr/>
        </p:nvSpPr>
        <p:spPr>
          <a:xfrm>
            <a:off x="0" y="0"/>
            <a:ext cx="12191365" cy="46101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548120"/>
            <a:ext cx="12191365" cy="32067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4" name="Table 3"/>
          <p:cNvGraphicFramePr>
            <a:graphicFrameLocks noGrp="1"/>
          </p:cNvGraphicFramePr>
          <p:nvPr/>
        </p:nvGraphicFramePr>
        <p:xfrm>
          <a:off x="214630" y="1204595"/>
          <a:ext cx="11786235" cy="4876165"/>
        </p:xfrm>
        <a:graphic>
          <a:graphicData uri="http://schemas.openxmlformats.org/drawingml/2006/table">
            <a:tbl>
              <a:tblPr firstRow="1" firstCol="1" bandRow="1">
                <a:tableStyleId>{5C22544A-7EE6-4342-B048-85BDC9FD1C3A}</a:tableStyleId>
              </a:tblPr>
              <a:tblGrid>
                <a:gridCol w="2848610"/>
                <a:gridCol w="1986280"/>
                <a:gridCol w="2010410"/>
                <a:gridCol w="2308860"/>
                <a:gridCol w="2632075"/>
              </a:tblGrid>
              <a:tr h="1746250">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Questions ►</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Do you think Health Education made change your attitude about Sanitation &amp; Hygiene practices?</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Do you think Health Education helped you to prevent some communicable diseases?</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Do you think Health Education increased your knowledge and awareness about Sanitation, Hygiene, some diseases and about good health behavior?</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Do you think Health Education helped you to prevent some non-communicable diseases?</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29920">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Options ►</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lnSpc>
                          <a:spcPct val="150000"/>
                        </a:lnSpc>
                        <a:spcBef>
                          <a:spcPts val="0"/>
                        </a:spcBef>
                        <a:spcAft>
                          <a:spcPts val="0"/>
                        </a:spcAft>
                      </a:pPr>
                      <a:r>
                        <a:rPr lang="en-US" sz="1400">
                          <a:solidFill>
                            <a:schemeClr val="tx1"/>
                          </a:solidFill>
                          <a:effectLst/>
                          <a:latin typeface="Arial Narrow" panose="020B0606020202030204" charset="0"/>
                          <a:cs typeface="Arial Narrow" panose="020B0606020202030204" charset="0"/>
                        </a:rPr>
                        <a:t>Yes (n)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Yes (n)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Yes (n)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Yes (n)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8475">
                <a:tc gridSpan="5">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Age</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R w="12700" cmpd="sng">
                      <a:solidFill>
                        <a:schemeClr val="tx1"/>
                      </a:solidFill>
                      <a:prstDash val="solid"/>
                    </a:lnR>
                    <a:lnT w="12700" cmpd="sng">
                      <a:solidFill>
                        <a:schemeClr val="tx1"/>
                      </a:solidFill>
                      <a:prstDash val="solid"/>
                    </a:lnT>
                    <a:lnB w="12700" cmpd="sng">
                      <a:solidFill>
                        <a:schemeClr val="tx1"/>
                      </a:solidFill>
                      <a:prstDash val="solid"/>
                    </a:lnB>
                  </a:tcPr>
                </a:tc>
              </a:tr>
              <a:tr h="299085">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&lt; 20 Year</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123</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127</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131</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129</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00990">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21-30 Years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206</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209</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212</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185</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99720">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31-40 Years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67</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66</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68</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51</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99085">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41-50 Years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33</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33</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31</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15</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00990">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51- 60 Years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20</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19</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19</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11</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01650">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P value</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a:solidFill>
                            <a:schemeClr val="tx1"/>
                          </a:solidFill>
                          <a:effectLst/>
                          <a:latin typeface="Arial Narrow" panose="020B0606020202030204" charset="0"/>
                          <a:cs typeface="Arial Narrow" panose="020B0606020202030204" charset="0"/>
                        </a:rPr>
                        <a:t>0.001***</a:t>
                      </a:r>
                      <a:endParaRPr lang="en-US" sz="1400" b="1">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Arial Narrow" panose="020B0606020202030204" charset="0"/>
                          <a:cs typeface="Arial Narrow" panose="020B0606020202030204" charset="0"/>
                        </a:rPr>
                        <a:t>0.001***</a:t>
                      </a:r>
                      <a:endParaRPr lang="en-US" sz="1400" b="1"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Arial Narrow" panose="020B0606020202030204" charset="0"/>
                          <a:cs typeface="Arial Narrow" panose="020B0606020202030204" charset="0"/>
                        </a:rPr>
                        <a:t>0.001***</a:t>
                      </a:r>
                      <a:endParaRPr lang="en-US" sz="1400" b="1"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Arial Narrow" panose="020B0606020202030204" charset="0"/>
                          <a:cs typeface="Arial Narrow" panose="020B0606020202030204" charset="0"/>
                        </a:rPr>
                        <a:t>0.001***</a:t>
                      </a:r>
                      <a:endParaRPr lang="en-US" sz="1400" b="1"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47980" y="687705"/>
            <a:ext cx="11466830" cy="395605"/>
          </a:xfrm>
        </p:spPr>
        <p:txBody>
          <a:bodyPr>
            <a:noAutofit/>
          </a:bodyPr>
          <a:lstStyle/>
          <a:p>
            <a:pPr algn="ctr" eaLnBrk="1" hangingPunct="1"/>
            <a:br>
              <a:rPr lang="en-US" altLang="en-US" sz="1600" b="1" dirty="0">
                <a:solidFill>
                  <a:srgbClr val="7030A0"/>
                </a:solidFill>
                <a:latin typeface="Arial Narrow" panose="020B0606020202030204" charset="0"/>
                <a:cs typeface="Arial Narrow" panose="020B0606020202030204" charset="0"/>
              </a:rPr>
            </a:br>
            <a:br>
              <a:rPr lang="en-US" altLang="en-US" sz="1600" b="1" dirty="0">
                <a:solidFill>
                  <a:srgbClr val="7030A0"/>
                </a:solidFill>
                <a:latin typeface="Arial Narrow" panose="020B0606020202030204" charset="0"/>
                <a:cs typeface="Arial Narrow" panose="020B0606020202030204" charset="0"/>
              </a:rPr>
            </a:br>
            <a:r>
              <a:rPr lang="en-US" altLang="en-US" sz="1600" b="1" dirty="0">
                <a:latin typeface="Arial Narrow" panose="020B0606020202030204" charset="0"/>
                <a:ea typeface="SimSun" panose="02010600030101010101" pitchFamily="2" charset="-122"/>
                <a:cs typeface="Arial Narrow" panose="020B0606020202030204" charset="0"/>
              </a:rPr>
              <a:t>Table</a:t>
            </a:r>
            <a:r>
              <a:rPr lang="en-US" sz="1600" b="1" dirty="0">
                <a:effectLst/>
                <a:latin typeface="Arial Narrow" panose="020B0606020202030204" charset="0"/>
                <a:ea typeface="SimSun" panose="02010600030101010101" pitchFamily="2" charset="-122"/>
                <a:cs typeface="Arial Narrow" panose="020B0606020202030204" charset="0"/>
              </a:rPr>
              <a:t> 5: </a:t>
            </a:r>
            <a:r>
              <a:rPr lang="en-US" sz="1600" dirty="0">
                <a:effectLst/>
                <a:latin typeface="Arial Narrow" panose="020B0606020202030204" charset="0"/>
                <a:ea typeface="SimSun" panose="02010600030101010101" pitchFamily="2" charset="-122"/>
                <a:cs typeface="Arial Narrow" panose="020B0606020202030204" charset="0"/>
              </a:rPr>
              <a:t>Association between the socio-demographic variable (educational status) with attitudes towards health education system</a:t>
            </a:r>
            <a:endParaRPr lang="en-US" altLang="en-US" sz="1600" b="1" dirty="0">
              <a:solidFill>
                <a:srgbClr val="7030A0"/>
              </a:solidFill>
              <a:latin typeface="Arial Narrow" panose="020B0606020202030204" charset="0"/>
              <a:cs typeface="Arial Narrow" panose="020B0606020202030204" charset="0"/>
            </a:endParaRPr>
          </a:p>
        </p:txBody>
      </p:sp>
      <p:sp>
        <p:nvSpPr>
          <p:cNvPr id="2" name="Rectangles 1"/>
          <p:cNvSpPr/>
          <p:nvPr/>
        </p:nvSpPr>
        <p:spPr>
          <a:xfrm>
            <a:off x="0" y="0"/>
            <a:ext cx="12191365" cy="46101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5" name="Rectangles 4"/>
          <p:cNvSpPr/>
          <p:nvPr/>
        </p:nvSpPr>
        <p:spPr>
          <a:xfrm>
            <a:off x="0" y="6548120"/>
            <a:ext cx="12191365" cy="32067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4" name="Table 3"/>
          <p:cNvGraphicFramePr>
            <a:graphicFrameLocks noGrp="1"/>
          </p:cNvGraphicFramePr>
          <p:nvPr/>
        </p:nvGraphicFramePr>
        <p:xfrm>
          <a:off x="229235" y="1447165"/>
          <a:ext cx="11731625" cy="4762500"/>
        </p:xfrm>
        <a:graphic>
          <a:graphicData uri="http://schemas.openxmlformats.org/drawingml/2006/table">
            <a:tbl>
              <a:tblPr firstRow="1" firstCol="1" bandRow="1">
                <a:tableStyleId>{5C22544A-7EE6-4342-B048-85BDC9FD1C3A}</a:tableStyleId>
              </a:tblPr>
              <a:tblGrid>
                <a:gridCol w="2673350"/>
                <a:gridCol w="2065655"/>
                <a:gridCol w="2247900"/>
                <a:gridCol w="2338070"/>
                <a:gridCol w="2406650"/>
              </a:tblGrid>
              <a:tr h="1661160">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Questions ►</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Do you think Health Education made change your attitude about Sanitation &amp; Hygiene practices?</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Do you think Health Education helped you to prevent some communicable diseases?</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Do you think Health Education increased your knowledge and awareness about Sanitation, Hygiene, some diseases and about good health behavior?</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Do you think Health Education helped you to prevent some non-communicable diseases?</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9745">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Options ►</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Yes (n)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Yes (n)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Yes (n)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Yes (n)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6570">
                <a:tc gridSpan="5">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Educational Status</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R w="12700" cmpd="sng">
                      <a:solidFill>
                        <a:schemeClr val="tx1"/>
                      </a:solidFill>
                      <a:prstDash val="solid"/>
                    </a:lnR>
                    <a:lnT w="12700" cmpd="sng">
                      <a:solidFill>
                        <a:schemeClr val="tx1"/>
                      </a:solidFill>
                      <a:prstDash val="solid"/>
                    </a:lnT>
                    <a:lnB w="12700" cmpd="sng">
                      <a:solidFill>
                        <a:schemeClr val="tx1"/>
                      </a:solidFill>
                      <a:prstDash val="solid"/>
                    </a:lnB>
                  </a:tcPr>
                </a:tc>
              </a:tr>
              <a:tr h="431165">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Illiterate</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275</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273</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273</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230</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95605">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Primary Level</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152</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158</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166</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144</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0215">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Middle Level</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20</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19</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18</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13</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08305">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Graduate</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4</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4</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4</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9735">
                <a:tc>
                  <a:txBody>
                    <a:bodyPr/>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P value</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a:solidFill>
                            <a:schemeClr val="tx1"/>
                          </a:solidFill>
                          <a:effectLst/>
                          <a:latin typeface="Arial Narrow" panose="020B0606020202030204" charset="0"/>
                          <a:cs typeface="Arial Narrow" panose="020B0606020202030204" charset="0"/>
                        </a:rPr>
                        <a:t>.001***</a:t>
                      </a:r>
                      <a:endParaRPr lang="en-US" sz="1400" b="1">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Arial Narrow" panose="020B0606020202030204" charset="0"/>
                          <a:cs typeface="Arial Narrow" panose="020B0606020202030204" charset="0"/>
                        </a:rPr>
                        <a:t>.001***</a:t>
                      </a:r>
                      <a:endParaRPr lang="en-US" sz="1400" b="1"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Arial Narrow" panose="020B0606020202030204" charset="0"/>
                          <a:cs typeface="Arial Narrow" panose="020B0606020202030204" charset="0"/>
                        </a:rPr>
                        <a:t>.001***</a:t>
                      </a:r>
                      <a:endParaRPr lang="en-US" sz="1400" b="1"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0" marR="0" algn="ctr">
                        <a:spcBef>
                          <a:spcPts val="0"/>
                        </a:spcBef>
                        <a:spcAft>
                          <a:spcPts val="0"/>
                        </a:spcAft>
                      </a:pPr>
                      <a:r>
                        <a:rPr lang="en-US" sz="1400" b="1" dirty="0">
                          <a:solidFill>
                            <a:schemeClr val="tx1"/>
                          </a:solidFill>
                          <a:effectLst/>
                          <a:latin typeface="Arial Narrow" panose="020B0606020202030204" charset="0"/>
                          <a:cs typeface="Arial Narrow" panose="020B0606020202030204" charset="0"/>
                        </a:rPr>
                        <a:t>.001***</a:t>
                      </a:r>
                      <a:endParaRPr lang="en-US" sz="1400" b="1"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 name="Text Box 120"/>
          <p:cNvSpPr txBox="1"/>
          <p:nvPr/>
        </p:nvSpPr>
        <p:spPr>
          <a:xfrm>
            <a:off x="447675" y="1017905"/>
            <a:ext cx="10959465" cy="583565"/>
          </a:xfrm>
          <a:prstGeom prst="rect">
            <a:avLst/>
          </a:prstGeom>
          <a:noFill/>
          <a:ln w="9525">
            <a:noFill/>
          </a:ln>
        </p:spPr>
        <p:txBody>
          <a:bodyPr wrap="square">
            <a:spAutoFit/>
          </a:bodyPr>
          <a:p>
            <a:pPr indent="0" algn="ctr"/>
            <a:r>
              <a:rPr lang="en-US" sz="1600" b="1">
                <a:latin typeface="Arial Narrow" panose="020B0606020202030204" charset="0"/>
                <a:cs typeface="Arial Narrow" panose="020B0606020202030204" charset="0"/>
              </a:rPr>
              <a:t>Table 6 - Association between the socio-demographic variable (Occupation) with attitudes towards health education system: </a:t>
            </a:r>
            <a:endParaRPr lang="en-US" sz="1600" b="1">
              <a:latin typeface="Arial Narrow" panose="020B0606020202030204" charset="0"/>
              <a:cs typeface="Arial Narrow" panose="020B0606020202030204" charset="0"/>
            </a:endParaRPr>
          </a:p>
        </p:txBody>
      </p:sp>
      <p:graphicFrame>
        <p:nvGraphicFramePr>
          <p:cNvPr id="4" name="Table 3"/>
          <p:cNvGraphicFramePr/>
          <p:nvPr/>
        </p:nvGraphicFramePr>
        <p:xfrm>
          <a:off x="447675" y="1769110"/>
          <a:ext cx="11279505" cy="4253865"/>
        </p:xfrm>
        <a:graphic>
          <a:graphicData uri="http://schemas.openxmlformats.org/drawingml/2006/table">
            <a:tbl>
              <a:tblPr/>
              <a:tblGrid>
                <a:gridCol w="1610360"/>
                <a:gridCol w="2175510"/>
                <a:gridCol w="2169160"/>
                <a:gridCol w="2832100"/>
                <a:gridCol w="2492375"/>
              </a:tblGrid>
              <a:tr h="1395730">
                <a:tc>
                  <a:txBody>
                    <a:bodyPr/>
                    <a:p>
                      <a:pPr algn="ctr">
                        <a:buNone/>
                      </a:pPr>
                      <a:r>
                        <a:rPr lang="en-US" sz="1400" b="1">
                          <a:solidFill>
                            <a:schemeClr val="tx1"/>
                          </a:solidFill>
                          <a:latin typeface="Times New Roman" panose="02020603050405020304" pitchFamily="18" charset="0"/>
                          <a:cs typeface="Times New Roman" panose="02020603050405020304" pitchFamily="18" charset="0"/>
                        </a:rPr>
                        <a:t>  Questions►</a:t>
                      </a:r>
                      <a:endParaRPr lang="en-US" sz="14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Do you think Health Education made change your attitude about Sanitation &amp; Hygiene practices?</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b="1">
                          <a:solidFill>
                            <a:schemeClr val="tx1"/>
                          </a:solidFill>
                          <a:latin typeface="Times New Roman" panose="02020603050405020304" pitchFamily="18" charset="0"/>
                          <a:cs typeface="Times New Roman" panose="02020603050405020304" pitchFamily="18" charset="0"/>
                        </a:rPr>
                        <a:t> </a:t>
                      </a:r>
                      <a:r>
                        <a:rPr lang="en-US" sz="1400">
                          <a:solidFill>
                            <a:schemeClr val="tx1"/>
                          </a:solidFill>
                          <a:latin typeface="Times New Roman" panose="02020603050405020304" pitchFamily="18" charset="0"/>
                          <a:cs typeface="Times New Roman" panose="02020603050405020304" pitchFamily="18" charset="0"/>
                        </a:rPr>
                        <a:t>Do you think Health Education helped you to prevent some communicable diseases?</a:t>
                      </a:r>
                      <a:endParaRPr lang="en-US" sz="14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Do you think Health Education increased your knowledge and awareness about Sanitation, Hygiene, some diseases and about good health behavior?</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b="1">
                          <a:solidFill>
                            <a:schemeClr val="tx1"/>
                          </a:solidFill>
                          <a:latin typeface="Times New Roman" panose="02020603050405020304" pitchFamily="18" charset="0"/>
                          <a:cs typeface="Times New Roman" panose="02020603050405020304" pitchFamily="18" charset="0"/>
                        </a:rPr>
                        <a:t> </a:t>
                      </a:r>
                      <a:r>
                        <a:rPr lang="en-US" sz="1400">
                          <a:solidFill>
                            <a:schemeClr val="tx1"/>
                          </a:solidFill>
                          <a:latin typeface="Times New Roman" panose="02020603050405020304" pitchFamily="18" charset="0"/>
                          <a:cs typeface="Times New Roman" panose="02020603050405020304" pitchFamily="18" charset="0"/>
                        </a:rPr>
                        <a:t>Do you think Health Education helped you to prevent some non- communicable diseases?</a:t>
                      </a:r>
                      <a:endParaRPr lang="en-US" sz="14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r>
              <a:tr h="376555">
                <a:tc>
                  <a:txBody>
                    <a:bodyPr/>
                    <a:p>
                      <a:pPr algn="ctr">
                        <a:buNone/>
                      </a:pPr>
                      <a:r>
                        <a:rPr lang="en-US" sz="1400" b="1">
                          <a:solidFill>
                            <a:schemeClr val="tx1"/>
                          </a:solidFill>
                          <a:latin typeface="Times New Roman" panose="02020603050405020304" pitchFamily="18" charset="0"/>
                          <a:cs typeface="Times New Roman" panose="02020603050405020304" pitchFamily="18" charset="0"/>
                        </a:rPr>
                        <a:t>Options►</a:t>
                      </a:r>
                      <a:endParaRPr lang="en-US" sz="14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Yes(n)</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Yes(n)</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Yes(n)</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Yes(n)</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11175">
                <a:tc gridSpan="5">
                  <a:txBody>
                    <a:bodyPr/>
                    <a:p>
                      <a:pPr algn="ctr">
                        <a:buNone/>
                      </a:pPr>
                      <a:r>
                        <a:rPr lang="en-US" sz="1400" b="1">
                          <a:solidFill>
                            <a:schemeClr val="tx1"/>
                          </a:solidFill>
                          <a:latin typeface="Times New Roman" panose="02020603050405020304" pitchFamily="18" charset="0"/>
                          <a:cs typeface="Times New Roman" panose="02020603050405020304" pitchFamily="18" charset="0"/>
                        </a:rPr>
                        <a:t>Occupational Status</a:t>
                      </a:r>
                      <a:endParaRPr lang="en-US" sz="14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r>
              <a:tr h="266700">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Housewife</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178</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179</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178</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149</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64795">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DailyWorker</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127</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132</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131</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122</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66065">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Unemployed</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34</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33</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34</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25</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64795">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Shopkeeper</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27</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27</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30</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28</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66065">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Student</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69</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68</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73</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63</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66065">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Job</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14</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15</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15</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4</a:t>
                      </a:r>
                      <a:endParaRPr lang="en-US" sz="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75920">
                <a:tc>
                  <a:txBody>
                    <a:bodyPr/>
                    <a:p>
                      <a:pPr algn="ctr">
                        <a:buNone/>
                      </a:pPr>
                      <a:r>
                        <a:rPr lang="en-US" sz="1400" b="1" i="1">
                          <a:solidFill>
                            <a:schemeClr val="tx1"/>
                          </a:solidFill>
                          <a:latin typeface="Times New Roman" panose="02020603050405020304" pitchFamily="18" charset="0"/>
                          <a:cs typeface="Times New Roman" panose="02020603050405020304" pitchFamily="18" charset="0"/>
                        </a:rPr>
                        <a:t>P value</a:t>
                      </a:r>
                      <a:endParaRPr lang="en-US" sz="1400" b="1" i="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B4C5E7"/>
                    </a:solidFill>
                  </a:tcPr>
                </a:tc>
                <a:tc>
                  <a:txBody>
                    <a:bodyPr/>
                    <a:p>
                      <a:pPr algn="ctr">
                        <a:buNone/>
                      </a:pPr>
                      <a:r>
                        <a:rPr lang="en-US" sz="1400" i="1">
                          <a:solidFill>
                            <a:schemeClr val="tx1"/>
                          </a:solidFill>
                          <a:latin typeface="Times New Roman" panose="02020603050405020304" pitchFamily="18" charset="0"/>
                          <a:cs typeface="Times New Roman" panose="02020603050405020304" pitchFamily="18" charset="0"/>
                        </a:rPr>
                        <a:t>0.904</a:t>
                      </a:r>
                      <a:endParaRPr lang="en-US" sz="1400" i="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B4C5E7"/>
                    </a:solidFill>
                  </a:tcPr>
                </a:tc>
                <a:tc>
                  <a:txBody>
                    <a:bodyPr/>
                    <a:p>
                      <a:pPr algn="ctr">
                        <a:buNone/>
                      </a:pPr>
                      <a:r>
                        <a:rPr lang="en-US" sz="1400" i="1">
                          <a:solidFill>
                            <a:schemeClr val="tx1"/>
                          </a:solidFill>
                          <a:latin typeface="Times New Roman" panose="02020603050405020304" pitchFamily="18" charset="0"/>
                          <a:cs typeface="Times New Roman" panose="02020603050405020304" pitchFamily="18" charset="0"/>
                        </a:rPr>
                        <a:t>0.396</a:t>
                      </a:r>
                      <a:endParaRPr lang="en-US" sz="1400" i="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B4C5E7"/>
                    </a:solidFill>
                  </a:tcPr>
                </a:tc>
                <a:tc>
                  <a:txBody>
                    <a:bodyPr/>
                    <a:p>
                      <a:pPr algn="ctr">
                        <a:buNone/>
                      </a:pPr>
                      <a:r>
                        <a:rPr lang="en-US" sz="1400" i="1">
                          <a:solidFill>
                            <a:schemeClr val="tx1"/>
                          </a:solidFill>
                          <a:latin typeface="Times New Roman" panose="02020603050405020304" pitchFamily="18" charset="0"/>
                          <a:cs typeface="Times New Roman" panose="02020603050405020304" pitchFamily="18" charset="0"/>
                        </a:rPr>
                        <a:t>0.569</a:t>
                      </a:r>
                      <a:endParaRPr lang="en-US" sz="1400" i="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B4C5E7"/>
                    </a:solidFill>
                  </a:tcPr>
                </a:tc>
                <a:tc>
                  <a:txBody>
                    <a:bodyPr/>
                    <a:p>
                      <a:pPr algn="ctr">
                        <a:buNone/>
                      </a:pPr>
                      <a:r>
                        <a:rPr lang="en-US" sz="1400" b="1" i="1">
                          <a:solidFill>
                            <a:schemeClr val="tx1"/>
                          </a:solidFill>
                          <a:latin typeface="Times New Roman" panose="02020603050405020304" pitchFamily="18" charset="0"/>
                          <a:cs typeface="Times New Roman" panose="02020603050405020304" pitchFamily="18" charset="0"/>
                        </a:rPr>
                        <a:t>0.001***</a:t>
                      </a:r>
                      <a:endParaRPr lang="en-US" sz="1400" b="1" i="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B4C5E7"/>
                    </a:solidFill>
                  </a:tcPr>
                </a:tc>
              </a:tr>
            </a:tbl>
          </a:graphicData>
        </a:graphic>
      </p:graphicFrame>
      <p:sp>
        <p:nvSpPr>
          <p:cNvPr id="5" name="Rectangles 4"/>
          <p:cNvSpPr/>
          <p:nvPr/>
        </p:nvSpPr>
        <p:spPr>
          <a:xfrm>
            <a:off x="0" y="0"/>
            <a:ext cx="12191365" cy="46101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Rectangles 5"/>
          <p:cNvSpPr/>
          <p:nvPr/>
        </p:nvSpPr>
        <p:spPr>
          <a:xfrm>
            <a:off x="0" y="6548120"/>
            <a:ext cx="12191365" cy="32067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195018" y="974310"/>
            <a:ext cx="3801789" cy="434871"/>
          </a:xfrm>
        </p:spPr>
        <p:txBody>
          <a:bodyPr>
            <a:noAutofit/>
          </a:bodyPr>
          <a:lstStyle/>
          <a:p>
            <a:pPr algn="ctr" eaLnBrk="1" hangingPunct="1"/>
            <a:r>
              <a:rPr lang="en-US" altLang="en-US" sz="2700" b="1" dirty="0">
                <a:solidFill>
                  <a:srgbClr val="7030A0"/>
                </a:solidFill>
                <a:latin typeface="Times New Roman" panose="02020603050405020304" pitchFamily="18" charset="0"/>
                <a:cs typeface="Times New Roman" panose="02020603050405020304" pitchFamily="18" charset="0"/>
              </a:rPr>
              <a:t>Chapter # 4</a:t>
            </a:r>
            <a:endParaRPr lang="en-US" altLang="en-US" sz="2700" b="1"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855460" y="1935480"/>
            <a:ext cx="4471670" cy="3614420"/>
          </a:xfrm>
          <a:prstGeom prst="rect">
            <a:avLst/>
          </a:prstGeom>
          <a:noFill/>
          <a:ln>
            <a:solidFill>
              <a:srgbClr val="002060"/>
            </a:solidFill>
          </a:ln>
        </p:spPr>
        <p:txBody>
          <a:bodyPr wrap="square" rtlCol="0" anchor="ctr" anchorCtr="0">
            <a:noAutofit/>
          </a:bodyPr>
          <a:lstStyle/>
          <a:p>
            <a:pPr algn="ctr">
              <a:lnSpc>
                <a:spcPct val="150000"/>
              </a:lnSpc>
            </a:pPr>
            <a:r>
              <a:rPr lang="en-US" sz="2400" b="1" dirty="0">
                <a:effectLst/>
                <a:latin typeface="Arial Narrow" panose="020B0606020202030204" charset="0"/>
                <a:ea typeface="Calibri" panose="020F0502020204030204" charset="0"/>
                <a:cs typeface="Arial Narrow" panose="020B0606020202030204" charset="0"/>
              </a:rPr>
              <a:t>Objective: </a:t>
            </a:r>
            <a:r>
              <a:rPr lang="en-US" sz="2400" dirty="0">
                <a:effectLst/>
                <a:latin typeface="Arial Narrow" panose="020B0606020202030204" charset="0"/>
                <a:ea typeface="Calibri" panose="020F0502020204030204" charset="0"/>
                <a:cs typeface="Arial Narrow" panose="020B0606020202030204" charset="0"/>
              </a:rPr>
              <a:t>To reveal the socio-demographic factors associated with different diseases (both communicable and non-communicable) of the respondents.</a:t>
            </a:r>
            <a:endParaRPr lang="en-US" sz="2400" dirty="0">
              <a:latin typeface="Arial Narrow" panose="020B0606020202030204" charset="0"/>
              <a:cs typeface="Arial Narrow" panose="020B0606020202030204" charset="0"/>
            </a:endParaRPr>
          </a:p>
        </p:txBody>
      </p:sp>
      <p:sp>
        <p:nvSpPr>
          <p:cNvPr id="2" name="Rectangles 1"/>
          <p:cNvSpPr/>
          <p:nvPr/>
        </p:nvSpPr>
        <p:spPr>
          <a:xfrm>
            <a:off x="0" y="0"/>
            <a:ext cx="12191365" cy="781050"/>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Results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4" name="Rectangles 3"/>
          <p:cNvSpPr/>
          <p:nvPr/>
        </p:nvSpPr>
        <p:spPr>
          <a:xfrm>
            <a:off x="0" y="6319520"/>
            <a:ext cx="12191365" cy="542925"/>
          </a:xfrm>
          <a:prstGeom prst="rect">
            <a:avLst/>
          </a:prstGeom>
          <a:solidFill>
            <a:schemeClr val="accent6">
              <a:lumMod val="60000"/>
              <a:lumOff val="4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7" name="Picture 6" descr="Capture 4"/>
          <p:cNvPicPr>
            <a:picLocks noChangeAspect="1"/>
          </p:cNvPicPr>
          <p:nvPr/>
        </p:nvPicPr>
        <p:blipFill>
          <a:blip r:embed="rId1"/>
          <a:stretch>
            <a:fillRect/>
          </a:stretch>
        </p:blipFill>
        <p:spPr>
          <a:xfrm>
            <a:off x="988695" y="1935480"/>
            <a:ext cx="5655310" cy="3614420"/>
          </a:xfrm>
          <a:prstGeom prst="rect">
            <a:avLst/>
          </a:prstGeom>
          <a:ln>
            <a:solidFill>
              <a:srgbClr val="002060"/>
            </a:solidFill>
          </a:ln>
        </p:spPr>
      </p:pic>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9880" y="287020"/>
            <a:ext cx="11604625" cy="455930"/>
          </a:xfrm>
        </p:spPr>
        <p:txBody>
          <a:bodyPr>
            <a:noAutofit/>
          </a:bodyPr>
          <a:lstStyle/>
          <a:p>
            <a:pPr algn="ctr"/>
            <a:r>
              <a:rPr lang="en-US" altLang="en-US" sz="2000" b="1" dirty="0">
                <a:latin typeface="Arial Narrow" panose="020B0606020202030204" charset="0"/>
                <a:ea typeface="SimSun" panose="02010600030101010101" pitchFamily="2" charset="-122"/>
                <a:cs typeface="Arial Narrow" panose="020B0606020202030204" charset="0"/>
              </a:rPr>
              <a:t>Table 1</a:t>
            </a:r>
            <a:r>
              <a:rPr lang="en-US" sz="2000" b="1" dirty="0">
                <a:effectLst/>
                <a:latin typeface="Arial Narrow" panose="020B0606020202030204" charset="0"/>
                <a:ea typeface="SimSun" panose="02010600030101010101" pitchFamily="2" charset="-122"/>
                <a:cs typeface="Arial Narrow" panose="020B0606020202030204" charset="0"/>
              </a:rPr>
              <a:t>: </a:t>
            </a:r>
            <a:r>
              <a:rPr lang="en-US" sz="2000" dirty="0">
                <a:effectLst/>
                <a:latin typeface="Arial Narrow" panose="020B0606020202030204" charset="0"/>
                <a:ea typeface="SimSun" panose="02010600030101010101" pitchFamily="2" charset="-122"/>
                <a:cs typeface="Arial Narrow" panose="020B0606020202030204" charset="0"/>
              </a:rPr>
              <a:t>Socio-demographic information (age, gender, and educational status) of the respondents: </a:t>
            </a:r>
            <a:endParaRPr lang="en-US" altLang="en-US" sz="2000" b="1" dirty="0">
              <a:solidFill>
                <a:srgbClr val="7030A0"/>
              </a:solidFill>
              <a:effectLst/>
              <a:latin typeface="Arial Narrow" panose="020B0606020202030204" charset="0"/>
              <a:ea typeface="SimSun" panose="02010600030101010101" pitchFamily="2" charset="-122"/>
              <a:cs typeface="Arial Narrow" panose="020B0606020202030204" charset="0"/>
            </a:endParaRPr>
          </a:p>
        </p:txBody>
      </p:sp>
      <p:graphicFrame>
        <p:nvGraphicFramePr>
          <p:cNvPr id="3" name="Table 2"/>
          <p:cNvGraphicFramePr>
            <a:graphicFrameLocks noGrp="1"/>
          </p:cNvGraphicFramePr>
          <p:nvPr/>
        </p:nvGraphicFramePr>
        <p:xfrm>
          <a:off x="582930" y="1019175"/>
          <a:ext cx="10962005" cy="5185410"/>
        </p:xfrm>
        <a:graphic>
          <a:graphicData uri="http://schemas.openxmlformats.org/drawingml/2006/table">
            <a:tbl>
              <a:tblPr firstRow="1" firstCol="1" bandRow="1">
                <a:tableStyleId>{5C22544A-7EE6-4342-B048-85BDC9FD1C3A}</a:tableStyleId>
              </a:tblPr>
              <a:tblGrid>
                <a:gridCol w="1648460"/>
                <a:gridCol w="1659255"/>
                <a:gridCol w="1446530"/>
                <a:gridCol w="1654175"/>
                <a:gridCol w="1725930"/>
                <a:gridCol w="1155700"/>
                <a:gridCol w="1671955"/>
              </a:tblGrid>
              <a:tr h="946785">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Variables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Water Borne Diseases</a:t>
                      </a:r>
                      <a:endParaRPr lang="en-US" sz="1400">
                        <a:solidFill>
                          <a:schemeClr val="tx1"/>
                        </a:solidFill>
                        <a:effectLst/>
                        <a:latin typeface="Arial Narrow" panose="020B0606020202030204" charset="0"/>
                        <a:cs typeface="Arial Narrow" panose="020B0606020202030204" charset="0"/>
                      </a:endParaRPr>
                    </a:p>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(N=504)</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Tuberculosis</a:t>
                      </a:r>
                      <a:endParaRPr lang="en-US" sz="1400">
                        <a:solidFill>
                          <a:schemeClr val="tx1"/>
                        </a:solidFill>
                        <a:effectLst/>
                        <a:latin typeface="Arial Narrow" panose="020B0606020202030204" charset="0"/>
                        <a:cs typeface="Arial Narrow" panose="020B0606020202030204" charset="0"/>
                      </a:endParaRPr>
                    </a:p>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(N=523)</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Mosquito Borne Diseases</a:t>
                      </a:r>
                      <a:endParaRPr lang="en-US" sz="1400">
                        <a:solidFill>
                          <a:schemeClr val="tx1"/>
                        </a:solidFill>
                        <a:effectLst/>
                        <a:latin typeface="Arial Narrow" panose="020B0606020202030204" charset="0"/>
                        <a:cs typeface="Arial Narrow" panose="020B0606020202030204" charset="0"/>
                      </a:endParaRPr>
                    </a:p>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(N=511)</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Hypertension</a:t>
                      </a:r>
                      <a:endParaRPr lang="en-US" sz="1400" dirty="0">
                        <a:solidFill>
                          <a:schemeClr val="tx1"/>
                        </a:solidFill>
                        <a:effectLst/>
                        <a:latin typeface="Arial Narrow" panose="020B0606020202030204" charset="0"/>
                        <a:cs typeface="Arial Narrow" panose="020B0606020202030204" charset="0"/>
                      </a:endParaRPr>
                    </a:p>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(N=504)</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Diabetes Mellitus</a:t>
                      </a:r>
                      <a:endParaRPr lang="en-US" sz="1400" dirty="0">
                        <a:solidFill>
                          <a:schemeClr val="tx1"/>
                        </a:solidFill>
                        <a:effectLst/>
                        <a:latin typeface="Arial Narrow" panose="020B0606020202030204" charset="0"/>
                        <a:cs typeface="Arial Narrow" panose="020B0606020202030204" charset="0"/>
                      </a:endParaRPr>
                    </a:p>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(N=517)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Iron deficiency Anemia</a:t>
                      </a:r>
                      <a:endParaRPr lang="en-US" sz="1400" dirty="0">
                        <a:solidFill>
                          <a:schemeClr val="tx1"/>
                        </a:solidFill>
                        <a:effectLst/>
                        <a:latin typeface="Arial Narrow" panose="020B0606020202030204" charset="0"/>
                        <a:cs typeface="Arial Narrow" panose="020B0606020202030204" charset="0"/>
                      </a:endParaRPr>
                    </a:p>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(N=501)</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258445">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 </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n%</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n%</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n%</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n%</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n%</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7810">
                <a:tc gridSpan="7">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Age</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hMerge="1">
                  <a:tcP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R w="12700" cmpd="sng">
                      <a:solidFill>
                        <a:schemeClr val="tx1"/>
                      </a:solidFill>
                      <a:prstDash val="solid"/>
                    </a:lnR>
                    <a:lnT w="12700" cmpd="sng">
                      <a:solidFill>
                        <a:schemeClr val="tx1"/>
                      </a:solidFill>
                      <a:prstDash val="solid"/>
                    </a:lnT>
                    <a:lnB w="12700" cmpd="sng">
                      <a:solidFill>
                        <a:schemeClr val="tx1"/>
                      </a:solidFill>
                      <a:prstDash val="solid"/>
                    </a:lnB>
                  </a:tcPr>
                </a:tc>
              </a:tr>
              <a:tr h="258445">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18 - 20 Year</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34.9</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12.2</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15.7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11.3</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33.7</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7810">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21-30 Years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37.1</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46.1</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38.8</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48.6</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24.4</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34</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7175">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31-40 Years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15.7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31.0</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25.9</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25.8</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15.7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18</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8445">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41-50 Years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6.3</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7.6</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12.2</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10.1</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9.9</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6</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7810">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51- 60 Years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3.6</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5.9</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3.2</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4.6</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7810">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&gt;60+ Years</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2.4</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.4</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1.6</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1.0</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11.8</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7810">
                <a:tc gridSpan="7">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Gender</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hMerge="1">
                  <a:tcP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R w="12700" cmpd="sng">
                      <a:solidFill>
                        <a:schemeClr val="tx1"/>
                      </a:solidFill>
                      <a:prstDash val="solid"/>
                    </a:lnR>
                    <a:lnT w="12700" cmpd="sng">
                      <a:solidFill>
                        <a:schemeClr val="tx1"/>
                      </a:solidFill>
                      <a:prstDash val="solid"/>
                    </a:lnT>
                    <a:lnB w="12700" cmpd="sng">
                      <a:solidFill>
                        <a:schemeClr val="tx1"/>
                      </a:solidFill>
                      <a:prstDash val="solid"/>
                    </a:lnB>
                  </a:tcPr>
                </a:tc>
              </a:tr>
              <a:tr h="257810">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Male</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50.2</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61.4</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52.7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53.0</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54.4</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0</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7810">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Female</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49.8</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38.6</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47.3</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47.0</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45.6</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100</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8445">
                <a:tc gridSpan="7">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Education</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hMerge="1">
                  <a:tcP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T w="12700" cmpd="sng">
                      <a:solidFill>
                        <a:schemeClr val="tx1"/>
                      </a:solidFill>
                      <a:prstDash val="solid"/>
                    </a:lnT>
                    <a:lnB w="12700" cmpd="sng">
                      <a:solidFill>
                        <a:schemeClr val="tx1"/>
                      </a:solidFill>
                      <a:prstDash val="solid"/>
                    </a:lnB>
                  </a:tcPr>
                </a:tc>
                <a:tc hMerge="1">
                  <a:tcPr marL="68580" marR="68580" marT="0" marB="0" anchor="ctr">
                    <a:lnR w="12700" cmpd="sng">
                      <a:solidFill>
                        <a:schemeClr val="tx1"/>
                      </a:solidFill>
                      <a:prstDash val="solid"/>
                    </a:lnR>
                    <a:lnT w="12700" cmpd="sng">
                      <a:solidFill>
                        <a:schemeClr val="tx1"/>
                      </a:solidFill>
                      <a:prstDash val="solid"/>
                    </a:lnT>
                    <a:lnB w="12700" cmpd="sng">
                      <a:solidFill>
                        <a:schemeClr val="tx1"/>
                      </a:solidFill>
                      <a:prstDash val="solid"/>
                    </a:lnB>
                  </a:tcPr>
                </a:tc>
              </a:tr>
              <a:tr h="257810">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Illiterate</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39.1</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52.8</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73.3</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50.6</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74.7</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57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70205">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Primary Level</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51.8</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45.5</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23.9</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47.6</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22.8</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43</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7175">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Middle Level</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8.7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1.7</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2.5</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1.6</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1.7</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0</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57810">
                <a:tc>
                  <a:txBody>
                    <a:bodyPr/>
                    <a:lstStyle/>
                    <a:p>
                      <a:pPr marL="0" marR="0" algn="ctr">
                        <a:spcBef>
                          <a:spcPts val="0"/>
                        </a:spcBef>
                        <a:spcAft>
                          <a:spcPts val="0"/>
                        </a:spcAft>
                      </a:pPr>
                      <a:r>
                        <a:rPr lang="en-US" sz="1400">
                          <a:solidFill>
                            <a:schemeClr val="tx1"/>
                          </a:solidFill>
                          <a:effectLst/>
                          <a:latin typeface="Arial Narrow" panose="020B0606020202030204" charset="0"/>
                          <a:cs typeface="Arial Narrow" panose="020B0606020202030204" charset="0"/>
                        </a:rPr>
                        <a:t>Graduate</a:t>
                      </a:r>
                      <a:endParaRPr lang="en-US" sz="140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.4</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0</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.2</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.8</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0" marR="0" algn="ctr">
                        <a:spcBef>
                          <a:spcPts val="0"/>
                        </a:spcBef>
                        <a:spcAft>
                          <a:spcPts val="0"/>
                        </a:spcAft>
                      </a:pPr>
                      <a:r>
                        <a:rPr lang="en-US" sz="1400" dirty="0">
                          <a:solidFill>
                            <a:schemeClr val="tx1"/>
                          </a:solidFill>
                          <a:effectLst/>
                          <a:latin typeface="Arial Narrow" panose="020B0606020202030204" charset="0"/>
                          <a:cs typeface="Arial Narrow" panose="020B0606020202030204" charset="0"/>
                        </a:rPr>
                        <a:t>0</a:t>
                      </a:r>
                      <a:endParaRPr lang="en-US" sz="1400" dirty="0">
                        <a:solidFill>
                          <a:schemeClr val="tx1"/>
                        </a:solidFill>
                        <a:effectLst/>
                        <a:latin typeface="Arial Narrow" panose="020B0606020202030204" charset="0"/>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13" name="Picture 12"/>
          <p:cNvPicPr>
            <a:picLocks noChangeAspect="1"/>
          </p:cNvPicPr>
          <p:nvPr/>
        </p:nvPicPr>
        <p:blipFill>
          <a:blip r:embed="rId1">
            <a:extLst>
              <a:ext uri="{28A0092B-C50C-407E-A947-70E740481C1C}">
                <a14:useLocalDpi xmlns:a14="http://schemas.microsoft.com/office/drawing/2010/main" val="0"/>
              </a:ext>
            </a:extLst>
          </a:blip>
          <a:srcRect l="15917" t="27179" r="19854" b="8377"/>
          <a:stretch>
            <a:fillRect/>
          </a:stretch>
        </p:blipFill>
        <p:spPr>
          <a:xfrm flipH="1">
            <a:off x="15240" y="19050"/>
            <a:ext cx="3943350" cy="1446530"/>
          </a:xfrm>
          <a:prstGeom prst="rect">
            <a:avLst/>
          </a:prstGeom>
          <a:ln w="28575">
            <a:solidFill>
              <a:srgbClr val="00B050"/>
            </a:solidFill>
          </a:ln>
        </p:spPr>
      </p:pic>
      <p:pic>
        <p:nvPicPr>
          <p:cNvPr id="100" name="Picture 99"/>
          <p:cNvPicPr/>
          <p:nvPr/>
        </p:nvPicPr>
        <p:blipFill>
          <a:blip r:embed="rId2"/>
          <a:srcRect t="28036"/>
          <a:stretch>
            <a:fillRect/>
          </a:stretch>
        </p:blipFill>
        <p:spPr>
          <a:xfrm>
            <a:off x="8241030" y="31115"/>
            <a:ext cx="3935730" cy="1435735"/>
          </a:xfrm>
          <a:prstGeom prst="rect">
            <a:avLst/>
          </a:prstGeom>
          <a:noFill/>
          <a:ln w="28575">
            <a:solidFill>
              <a:srgbClr val="00B050"/>
            </a:solidFill>
          </a:ln>
        </p:spPr>
      </p:pic>
      <p:pic>
        <p:nvPicPr>
          <p:cNvPr id="101" name="Picture 100"/>
          <p:cNvPicPr/>
          <p:nvPr/>
        </p:nvPicPr>
        <p:blipFill>
          <a:blip r:embed="rId3"/>
          <a:srcRect t="36383"/>
          <a:stretch>
            <a:fillRect/>
          </a:stretch>
        </p:blipFill>
        <p:spPr>
          <a:xfrm>
            <a:off x="3943985" y="15240"/>
            <a:ext cx="4282440" cy="1450340"/>
          </a:xfrm>
          <a:prstGeom prst="rect">
            <a:avLst/>
          </a:prstGeom>
          <a:noFill/>
          <a:ln w="28575">
            <a:solidFill>
              <a:srgbClr val="00B050"/>
            </a:solidFill>
          </a:ln>
        </p:spPr>
      </p:pic>
      <p:pic>
        <p:nvPicPr>
          <p:cNvPr id="20" name="Content Placeholder 19"/>
          <p:cNvPicPr>
            <a:picLocks noChangeAspect="1"/>
          </p:cNvPicPr>
          <p:nvPr>
            <p:ph sz="half" idx="1"/>
          </p:nvPr>
        </p:nvPicPr>
        <p:blipFill>
          <a:blip r:embed="rId4"/>
          <a:stretch>
            <a:fillRect/>
          </a:stretch>
        </p:blipFill>
        <p:spPr>
          <a:xfrm>
            <a:off x="243840" y="1758950"/>
            <a:ext cx="5605145" cy="4879340"/>
          </a:xfrm>
          <a:prstGeom prst="rect">
            <a:avLst/>
          </a:prstGeom>
          <a:ln w="28575">
            <a:solidFill>
              <a:srgbClr val="0070C0"/>
            </a:solidFill>
          </a:ln>
        </p:spPr>
      </p:pic>
      <p:pic>
        <p:nvPicPr>
          <p:cNvPr id="23" name="Content Placeholder 22" descr="A person on the beach&#10;&#10;Description automatically generated"/>
          <p:cNvPicPr>
            <a:picLocks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96000" y="1758950"/>
            <a:ext cx="5805805" cy="4879340"/>
          </a:xfrm>
          <a:prstGeom prst="rect">
            <a:avLst/>
          </a:prstGeom>
          <a:noFill/>
          <a:ln w="28575">
            <a:solidFill>
              <a:srgbClr val="0070C0"/>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213995" y="741045"/>
          <a:ext cx="11645900" cy="5375910"/>
        </p:xfrm>
        <a:graphic>
          <a:graphicData uri="http://schemas.openxmlformats.org/drawingml/2006/table">
            <a:tbl>
              <a:tblPr/>
              <a:tblGrid>
                <a:gridCol w="3087370"/>
                <a:gridCol w="1394460"/>
                <a:gridCol w="1151255"/>
                <a:gridCol w="1706880"/>
                <a:gridCol w="1057275"/>
                <a:gridCol w="1433830"/>
                <a:gridCol w="1814830"/>
              </a:tblGrid>
              <a:tr h="812165">
                <a:tc>
                  <a:txBody>
                    <a:bodyPr/>
                    <a:lstStyle/>
                    <a:p>
                      <a:pPr indent="0" algn="ctr">
                        <a:buNone/>
                      </a:pPr>
                      <a:r>
                        <a:rPr lang="en-US" sz="1400" b="1">
                          <a:latin typeface="Arial Narrow" panose="020B0606020202030204" charset="0"/>
                          <a:cs typeface="Arial Narrow" panose="020B0606020202030204" charset="0"/>
                        </a:rPr>
                        <a:t>Variables</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1" dirty="0">
                          <a:latin typeface="Arial Narrow" panose="020B0606020202030204" charset="0"/>
                          <a:cs typeface="Arial Narrow" panose="020B0606020202030204" charset="0"/>
                        </a:rPr>
                        <a:t>Water Borne Diseases</a:t>
                      </a:r>
                      <a:endParaRPr lang="en-US" sz="1400" b="1" dirty="0">
                        <a:latin typeface="Arial Narrow" panose="020B0606020202030204" charset="0"/>
                        <a:cs typeface="Arial Narrow" panose="020B0606020202030204" charset="0"/>
                      </a:endParaRPr>
                    </a:p>
                    <a:p>
                      <a:pPr indent="0" algn="ctr">
                        <a:buNone/>
                      </a:pPr>
                      <a:r>
                        <a:rPr lang="en-US" sz="1400" b="1" dirty="0">
                          <a:latin typeface="Arial Narrow" panose="020B0606020202030204" charset="0"/>
                          <a:cs typeface="Arial Narrow" panose="020B0606020202030204" charset="0"/>
                        </a:rPr>
                        <a:t> (N=504)</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1" dirty="0">
                          <a:latin typeface="Arial Narrow" panose="020B0606020202030204" charset="0"/>
                          <a:cs typeface="Arial Narrow" panose="020B0606020202030204" charset="0"/>
                        </a:rPr>
                        <a:t>Tuberculosis (N=523)</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indent="0" algn="ctr">
                        <a:buNone/>
                      </a:pPr>
                      <a:r>
                        <a:rPr lang="en-US" sz="1400" b="1" dirty="0">
                          <a:latin typeface="Arial Narrow" panose="020B0606020202030204" charset="0"/>
                          <a:cs typeface="Arial Narrow" panose="020B0606020202030204" charset="0"/>
                        </a:rPr>
                        <a:t>Mosquito Borne Diseases </a:t>
                      </a:r>
                      <a:endParaRPr lang="en-US" sz="1400" b="1" dirty="0">
                        <a:latin typeface="Arial Narrow" panose="020B0606020202030204" charset="0"/>
                        <a:cs typeface="Arial Narrow" panose="020B0606020202030204" charset="0"/>
                      </a:endParaRPr>
                    </a:p>
                    <a:p>
                      <a:pPr indent="0" algn="ctr">
                        <a:buNone/>
                      </a:pPr>
                      <a:r>
                        <a:rPr lang="en-US" sz="1400" b="1" dirty="0">
                          <a:latin typeface="Arial Narrow" panose="020B0606020202030204" charset="0"/>
                          <a:cs typeface="Arial Narrow" panose="020B0606020202030204" charset="0"/>
                        </a:rPr>
                        <a:t>(N=511)</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indent="0" algn="ctr">
                        <a:buNone/>
                      </a:pPr>
                      <a:r>
                        <a:rPr lang="en-US" sz="1400" b="1" dirty="0">
                          <a:latin typeface="Arial Narrow" panose="020B0606020202030204" charset="0"/>
                          <a:cs typeface="Arial Narrow" panose="020B0606020202030204" charset="0"/>
                        </a:rPr>
                        <a:t>Hypertension (N=504)</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1" dirty="0">
                          <a:latin typeface="Arial Narrow" panose="020B0606020202030204" charset="0"/>
                          <a:cs typeface="Arial Narrow" panose="020B0606020202030204" charset="0"/>
                        </a:rPr>
                        <a:t>Diabetes Mellitus (N=517)</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indent="0" algn="ctr">
                        <a:buNone/>
                      </a:pPr>
                      <a:r>
                        <a:rPr lang="en-US" sz="1400" b="1" dirty="0">
                          <a:latin typeface="Arial Narrow" panose="020B0606020202030204" charset="0"/>
                          <a:cs typeface="Arial Narrow" panose="020B0606020202030204" charset="0"/>
                        </a:rPr>
                        <a:t>Iron deficiency Anemia</a:t>
                      </a:r>
                      <a:endParaRPr lang="en-US" sz="1400" b="1" dirty="0">
                        <a:latin typeface="Arial Narrow" panose="020B0606020202030204" charset="0"/>
                        <a:cs typeface="Arial Narrow" panose="020B0606020202030204" charset="0"/>
                      </a:endParaRPr>
                    </a:p>
                    <a:p>
                      <a:pPr indent="0" algn="ctr">
                        <a:buNone/>
                      </a:pPr>
                      <a:r>
                        <a:rPr lang="en-US" sz="1400" b="1" dirty="0">
                          <a:latin typeface="Arial Narrow" panose="020B0606020202030204" charset="0"/>
                          <a:cs typeface="Arial Narrow" panose="020B0606020202030204" charset="0"/>
                        </a:rPr>
                        <a:t> (N=501)</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16535">
                <a:tc>
                  <a:txBody>
                    <a:bodyPr/>
                    <a:lstStyle/>
                    <a:p>
                      <a:pPr indent="0" algn="ctr">
                        <a:buNone/>
                      </a:pPr>
                      <a:r>
                        <a:rPr lang="en-US" sz="1400" b="0" dirty="0">
                          <a:latin typeface="Arial Narrow" panose="020B0606020202030204" charset="0"/>
                          <a:cs typeface="Arial Narrow" panose="020B0606020202030204" charset="0"/>
                        </a:rPr>
                        <a:t> </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n%</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n%</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n%</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n%</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n%</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latin typeface="Arial Narrow" panose="020B0606020202030204" charset="0"/>
                          <a:cs typeface="Arial Narrow" panose="020B0606020202030204" charset="0"/>
                        </a:rPr>
                        <a:t>n%</a:t>
                      </a:r>
                      <a:endParaRPr lang="en-US" sz="1400" b="0" dirty="0">
                        <a:latin typeface="Arial Narrow" panose="020B0606020202030204"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1140">
                <a:tc gridSpan="7">
                  <a:txBody>
                    <a:bodyPr/>
                    <a:lstStyle/>
                    <a:p>
                      <a:pPr indent="0" algn="ctr">
                        <a:buNone/>
                      </a:pPr>
                      <a:r>
                        <a:rPr lang="en-US" sz="1400" b="1" dirty="0">
                          <a:latin typeface="Arial Narrow" panose="020B0606020202030204" charset="0"/>
                          <a:cs typeface="Arial Narrow" panose="020B0606020202030204" charset="0"/>
                        </a:rPr>
                        <a:t>Occupation</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535">
                <a:tc>
                  <a:txBody>
                    <a:bodyPr/>
                    <a:lstStyle/>
                    <a:p>
                      <a:pPr indent="0" algn="ctr">
                        <a:buNone/>
                      </a:pPr>
                      <a:r>
                        <a:rPr lang="en-US" sz="1400" b="1">
                          <a:latin typeface="Arial Narrow" panose="020B0606020202030204" charset="0"/>
                          <a:cs typeface="Arial Narrow" panose="020B0606020202030204" charset="0"/>
                        </a:rPr>
                        <a:t>Housewife</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32.9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39.0</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43.1</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45.6</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43.1</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79%</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535">
                <a:tc>
                  <a:txBody>
                    <a:bodyPr/>
                    <a:lstStyle/>
                    <a:p>
                      <a:pPr indent="0" algn="ctr">
                        <a:buNone/>
                      </a:pPr>
                      <a:r>
                        <a:rPr lang="en-US" sz="1400" b="1">
                          <a:latin typeface="Arial Narrow" panose="020B0606020202030204" charset="0"/>
                          <a:cs typeface="Arial Narrow" panose="020B0606020202030204" charset="0"/>
                        </a:rPr>
                        <a:t>Daily Worker</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29.6</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44.4</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32.9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33.5</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41.6</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535">
                <a:tc>
                  <a:txBody>
                    <a:bodyPr/>
                    <a:lstStyle/>
                    <a:p>
                      <a:pPr indent="0" algn="ctr">
                        <a:buNone/>
                      </a:pPr>
                      <a:r>
                        <a:rPr lang="en-US" sz="1400" b="1">
                          <a:latin typeface="Arial Narrow" panose="020B0606020202030204" charset="0"/>
                          <a:cs typeface="Arial Narrow" panose="020B0606020202030204" charset="0"/>
                        </a:rPr>
                        <a:t>Unemployed</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7.1</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4.8</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8.4</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4.2</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6.6</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indent="0" algn="ctr">
                        <a:buNone/>
                      </a:pPr>
                      <a:r>
                        <a:rPr lang="en-US" sz="1400" b="1">
                          <a:latin typeface="Arial Narrow" panose="020B0606020202030204" charset="0"/>
                          <a:cs typeface="Arial Narrow" panose="020B0606020202030204" charset="0"/>
                        </a:rPr>
                        <a:t>Shopkeeper</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dirty="0">
                          <a:latin typeface="Arial Narrow" panose="020B0606020202030204" charset="0"/>
                          <a:cs typeface="Arial Narrow" panose="020B0606020202030204" charset="0"/>
                        </a:rPr>
                        <a:t>7.5</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6.9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7.1</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8.3</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5.4</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7170">
                <a:tc>
                  <a:txBody>
                    <a:bodyPr/>
                    <a:lstStyle/>
                    <a:p>
                      <a:pPr indent="0" algn="ctr">
                        <a:buNone/>
                      </a:pPr>
                      <a:r>
                        <a:rPr lang="en-US" sz="1400" b="1">
                          <a:latin typeface="Arial Narrow" panose="020B0606020202030204" charset="0"/>
                          <a:cs typeface="Arial Narrow" panose="020B0606020202030204" charset="0"/>
                        </a:rPr>
                        <a:t>Student</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19.0</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3.4</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6.5</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5.2</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2.7</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5%</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535">
                <a:tc>
                  <a:txBody>
                    <a:bodyPr/>
                    <a:lstStyle/>
                    <a:p>
                      <a:pPr indent="0" algn="ctr">
                        <a:buNone/>
                      </a:pPr>
                      <a:r>
                        <a:rPr lang="en-US" sz="1400" b="1">
                          <a:latin typeface="Arial Narrow" panose="020B0606020202030204" charset="0"/>
                          <a:cs typeface="Arial Narrow" panose="020B0606020202030204" charset="0"/>
                        </a:rPr>
                        <a:t>Job</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3.8</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1.5</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2.0</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3.2</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.6</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3%</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365">
                <a:tc gridSpan="7">
                  <a:txBody>
                    <a:bodyPr/>
                    <a:lstStyle/>
                    <a:p>
                      <a:pPr indent="0" algn="ctr">
                        <a:buNone/>
                      </a:pPr>
                      <a:r>
                        <a:rPr lang="en-US" sz="1400" b="1" dirty="0">
                          <a:latin typeface="Arial Narrow" panose="020B0606020202030204" charset="0"/>
                          <a:cs typeface="Arial Narrow" panose="020B0606020202030204" charset="0"/>
                        </a:rPr>
                        <a:t>Marital status</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indent="0" algn="ctr">
                        <a:buNone/>
                      </a:pPr>
                      <a:r>
                        <a:rPr lang="en-US" sz="1400" b="1">
                          <a:latin typeface="Arial Narrow" panose="020B0606020202030204" charset="0"/>
                          <a:cs typeface="Arial Narrow" panose="020B0606020202030204" charset="0"/>
                        </a:rPr>
                        <a:t>Married</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41.7</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84.7</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77.1</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85.1</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81.6</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81%</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535">
                <a:tc>
                  <a:txBody>
                    <a:bodyPr/>
                    <a:lstStyle/>
                    <a:p>
                      <a:pPr indent="0" algn="ctr">
                        <a:buNone/>
                      </a:pPr>
                      <a:r>
                        <a:rPr lang="en-US" sz="1400" b="1">
                          <a:latin typeface="Arial Narrow" panose="020B0606020202030204" charset="0"/>
                          <a:cs typeface="Arial Narrow" panose="020B0606020202030204" charset="0"/>
                        </a:rPr>
                        <a:t>Single</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55.4</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12.8</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20.0</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12.7</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17.6</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18%</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7170">
                <a:tc>
                  <a:txBody>
                    <a:bodyPr/>
                    <a:lstStyle/>
                    <a:p>
                      <a:pPr indent="0" algn="ctr">
                        <a:buNone/>
                      </a:pPr>
                      <a:r>
                        <a:rPr lang="en-US" sz="1400" b="1" dirty="0">
                          <a:latin typeface="Arial Narrow" panose="020B0606020202030204" charset="0"/>
                          <a:cs typeface="Arial Narrow" panose="020B0606020202030204" charset="0"/>
                        </a:rPr>
                        <a:t>Widow/widower/divorced</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3.0</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2.5</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2.2</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.8</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7340">
                <a:tc gridSpan="7">
                  <a:txBody>
                    <a:bodyPr/>
                    <a:lstStyle/>
                    <a:p>
                      <a:pPr indent="0" algn="ctr">
                        <a:buNone/>
                      </a:pPr>
                      <a:r>
                        <a:rPr lang="en-US" sz="1400" b="1" dirty="0">
                          <a:latin typeface="Arial Narrow" panose="020B0606020202030204" charset="0"/>
                          <a:cs typeface="Arial Narrow" panose="020B0606020202030204" charset="0"/>
                        </a:rPr>
                        <a:t>Monthly family income (BDT)</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535">
                <a:tc>
                  <a:txBody>
                    <a:bodyPr/>
                    <a:lstStyle/>
                    <a:p>
                      <a:pPr indent="0" algn="ctr">
                        <a:buNone/>
                      </a:pPr>
                      <a:r>
                        <a:rPr lang="en-US" sz="1400" b="1">
                          <a:latin typeface="Arial Narrow" panose="020B0606020202030204" charset="0"/>
                          <a:cs typeface="Arial Narrow" panose="020B0606020202030204" charset="0"/>
                        </a:rPr>
                        <a:t>&lt;3.5K</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23.2</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18.2</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24.5</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23.8</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20.7</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21%</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7170">
                <a:tc>
                  <a:txBody>
                    <a:bodyPr/>
                    <a:lstStyle/>
                    <a:p>
                      <a:pPr indent="0" algn="ctr">
                        <a:buNone/>
                      </a:pPr>
                      <a:r>
                        <a:rPr lang="en-US" sz="1400" b="1">
                          <a:latin typeface="Arial Narrow" panose="020B0606020202030204" charset="0"/>
                          <a:cs typeface="Arial Narrow" panose="020B0606020202030204" charset="0"/>
                        </a:rPr>
                        <a:t>3.5K to 7K</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62.9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74.0</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60.4</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57.5</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63.4</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64%</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indent="0" algn="ctr">
                        <a:buNone/>
                      </a:pPr>
                      <a:r>
                        <a:rPr lang="en-US" sz="1400" b="1">
                          <a:latin typeface="Arial Narrow" panose="020B0606020202030204" charset="0"/>
                          <a:cs typeface="Arial Narrow" panose="020B0606020202030204" charset="0"/>
                        </a:rPr>
                        <a:t>&gt;7K</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13.9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7.8</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15.1</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18.7</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15.9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15%</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7340">
                <a:tc gridSpan="7">
                  <a:txBody>
                    <a:bodyPr/>
                    <a:lstStyle/>
                    <a:p>
                      <a:pPr indent="0" algn="ctr">
                        <a:buNone/>
                      </a:pPr>
                      <a:r>
                        <a:rPr lang="en-US" sz="1400" b="1" dirty="0">
                          <a:latin typeface="Arial Narrow" panose="020B0606020202030204" charset="0"/>
                          <a:cs typeface="Arial Narrow" panose="020B0606020202030204" charset="0"/>
                        </a:rPr>
                        <a:t>Number of family members (persons)</a:t>
                      </a:r>
                      <a:endParaRPr lang="en-US" sz="1400" b="1"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7170">
                <a:tc>
                  <a:txBody>
                    <a:bodyPr/>
                    <a:lstStyle/>
                    <a:p>
                      <a:pPr indent="0" algn="ctr">
                        <a:buNone/>
                      </a:pPr>
                      <a:r>
                        <a:rPr lang="en-US" sz="1400" b="1">
                          <a:latin typeface="Arial Narrow" panose="020B0606020202030204" charset="0"/>
                          <a:cs typeface="Arial Narrow" panose="020B0606020202030204" charset="0"/>
                        </a:rPr>
                        <a:t>1 to 4</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21.0</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37.3</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43.5</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36.9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38.7</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29%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indent="0" algn="ctr">
                        <a:buNone/>
                      </a:pPr>
                      <a:r>
                        <a:rPr lang="en-US" sz="1400" b="1">
                          <a:latin typeface="Arial Narrow" panose="020B0606020202030204" charset="0"/>
                          <a:cs typeface="Arial Narrow" panose="020B0606020202030204" charset="0"/>
                        </a:rPr>
                        <a:t>5 to 8</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latin typeface="Arial Narrow" panose="020B0606020202030204" charset="0"/>
                          <a:cs typeface="Arial Narrow" panose="020B0606020202030204" charset="0"/>
                        </a:rPr>
                        <a:t>65.9</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57.9</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47.5</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51.0</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47.8</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en-US" sz="1400" b="0">
                          <a:latin typeface="Arial Narrow" panose="020B0606020202030204" charset="0"/>
                          <a:cs typeface="Arial Narrow" panose="020B0606020202030204" charset="0"/>
                        </a:rPr>
                        <a:t>66&amp;</a:t>
                      </a:r>
                      <a:endParaRPr lang="en-US" sz="1400" b="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535">
                <a:tc>
                  <a:txBody>
                    <a:bodyPr/>
                    <a:lstStyle/>
                    <a:p>
                      <a:pPr indent="0" algn="ctr">
                        <a:buNone/>
                      </a:pPr>
                      <a:r>
                        <a:rPr lang="en-US" sz="1400" b="1">
                          <a:latin typeface="Arial Narrow" panose="020B0606020202030204" charset="0"/>
                          <a:cs typeface="Arial Narrow" panose="020B0606020202030204" charset="0"/>
                        </a:rPr>
                        <a:t>&gt;8</a:t>
                      </a:r>
                      <a:endParaRPr lang="en-US" sz="1400" b="1">
                        <a:latin typeface="Arial Narrow" panose="020B0606020202030204" charset="0"/>
                        <a:ea typeface="Times New Roman" panose="02020603050405020304" pitchFamily="18" charset="0"/>
                        <a:cs typeface="Arial Narrow" panose="020B060602020203020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dirty="0">
                          <a:latin typeface="Arial Narrow" panose="020B0606020202030204" charset="0"/>
                          <a:cs typeface="Arial Narrow" panose="020B0606020202030204" charset="0"/>
                        </a:rPr>
                        <a:t>13.1</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4.8</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9.0</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12.1</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13.5</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chemeClr val="bg1"/>
                    </a:solidFill>
                  </a:tcPr>
                </a:tc>
                <a:tc>
                  <a:txBody>
                    <a:bodyPr/>
                    <a:lstStyle/>
                    <a:p>
                      <a:pPr indent="0" algn="ctr">
                        <a:buNone/>
                      </a:pPr>
                      <a:r>
                        <a:rPr lang="en-US" sz="1400" b="0" dirty="0">
                          <a:latin typeface="Arial Narrow" panose="020B0606020202030204" charset="0"/>
                          <a:cs typeface="Arial Narrow" panose="020B0606020202030204" charset="0"/>
                        </a:rPr>
                        <a:t>5%</a:t>
                      </a:r>
                      <a:endParaRPr lang="en-US" sz="1400" b="0" dirty="0">
                        <a:latin typeface="Arial Narrow" panose="020B0606020202030204" charset="0"/>
                        <a:ea typeface="Times New Roman" panose="02020603050405020304" pitchFamily="18" charset="0"/>
                        <a:cs typeface="Arial Narrow" panose="020B0606020202030204" charset="0"/>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chemeClr val="bg1"/>
                    </a:solidFill>
                  </a:tcPr>
                </a:tc>
              </a:tr>
            </a:tbl>
          </a:graphicData>
        </a:graphic>
      </p:graphicFrame>
      <p:sp>
        <p:nvSpPr>
          <p:cNvPr id="12" name="Text Box 11"/>
          <p:cNvSpPr txBox="1"/>
          <p:nvPr/>
        </p:nvSpPr>
        <p:spPr>
          <a:xfrm>
            <a:off x="213995" y="247015"/>
            <a:ext cx="6096000" cy="368300"/>
          </a:xfrm>
          <a:prstGeom prst="rect">
            <a:avLst/>
          </a:prstGeom>
          <a:noFill/>
        </p:spPr>
        <p:txBody>
          <a:bodyPr wrap="square" rtlCol="0" anchor="t">
            <a:spAutoFit/>
          </a:bodyPr>
          <a:lstStyle/>
          <a:p>
            <a:r>
              <a:rPr lang="en-US" altLang="en-US" b="1" dirty="0">
                <a:solidFill>
                  <a:schemeClr val="tx1"/>
                </a:solidFill>
                <a:latin typeface="Arial Narrow" panose="020B0606020202030204" charset="0"/>
                <a:ea typeface="SimSun" panose="02010600030101010101" pitchFamily="2" charset="-122"/>
                <a:cs typeface="Arial Narrow" panose="020B0606020202030204" charset="0"/>
                <a:sym typeface="+mn-ea"/>
              </a:rPr>
              <a:t>Table 1</a:t>
            </a:r>
            <a:r>
              <a:rPr lang="en-US" b="1" dirty="0">
                <a:solidFill>
                  <a:schemeClr val="tx1"/>
                </a:solidFill>
                <a:effectLst/>
                <a:latin typeface="Arial Narrow" panose="020B0606020202030204" charset="0"/>
                <a:ea typeface="SimSun" panose="02010600030101010101" pitchFamily="2" charset="-122"/>
                <a:cs typeface="Arial Narrow" panose="020B0606020202030204" charset="0"/>
                <a:sym typeface="+mn-ea"/>
              </a:rPr>
              <a:t>: </a:t>
            </a:r>
            <a:r>
              <a:rPr lang="en-US" dirty="0">
                <a:solidFill>
                  <a:schemeClr val="tx1"/>
                </a:solidFill>
                <a:effectLst/>
                <a:latin typeface="Arial Narrow" panose="020B0606020202030204" charset="0"/>
                <a:ea typeface="SimSun" panose="02010600030101010101" pitchFamily="2" charset="-122"/>
                <a:cs typeface="Arial Narrow" panose="020B0606020202030204" charset="0"/>
                <a:sym typeface="+mn-ea"/>
              </a:rPr>
              <a:t>Continue:</a:t>
            </a:r>
            <a:r>
              <a:rPr lang="en-US" b="1" dirty="0">
                <a:solidFill>
                  <a:schemeClr val="tx1"/>
                </a:solidFill>
                <a:effectLst/>
                <a:highlight>
                  <a:srgbClr val="FFFF00"/>
                </a:highlight>
                <a:latin typeface="Arial Narrow" panose="020B0606020202030204" charset="0"/>
                <a:ea typeface="SimSun" panose="02010600030101010101" pitchFamily="2" charset="-122"/>
                <a:cs typeface="Arial Narrow" panose="020B0606020202030204" charset="0"/>
                <a:sym typeface="+mn-ea"/>
              </a:rPr>
              <a:t> </a:t>
            </a:r>
            <a:endParaRPr lang="en-US" b="1" dirty="0">
              <a:solidFill>
                <a:schemeClr val="tx1"/>
              </a:solidFill>
              <a:effectLst/>
              <a:highlight>
                <a:srgbClr val="FFFF00"/>
              </a:highlight>
              <a:latin typeface="Arial Narrow" panose="020B0606020202030204" charset="0"/>
              <a:ea typeface="SimSun" panose="02010600030101010101" pitchFamily="2" charset="-122"/>
              <a:cs typeface="Arial Narrow" panose="020B0606020202030204" charset="0"/>
              <a:sym typeface="+mn-ea"/>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91135" y="81915"/>
            <a:ext cx="11816715" cy="424815"/>
          </a:xfrm>
        </p:spPr>
        <p:txBody>
          <a:bodyPr anchor="ctr" anchorCtr="0">
            <a:noAutofit/>
          </a:bodyPr>
          <a:lstStyle/>
          <a:p>
            <a:pPr algn="ctr"/>
            <a:r>
              <a:rPr lang="en-US" altLang="en-US" sz="1800" b="1" dirty="0">
                <a:latin typeface="Arial Narrow" panose="020B0606020202030204" charset="0"/>
                <a:ea typeface="SimSun" panose="02010600030101010101" pitchFamily="2" charset="-122"/>
                <a:cs typeface="Arial Narrow" panose="020B0606020202030204" charset="0"/>
              </a:rPr>
              <a:t>Table 2</a:t>
            </a:r>
            <a:r>
              <a:rPr lang="en-US" sz="1800" b="1" dirty="0">
                <a:effectLst/>
                <a:latin typeface="Arial Narrow" panose="020B0606020202030204" charset="0"/>
                <a:ea typeface="SimSun" panose="02010600030101010101" pitchFamily="2" charset="-122"/>
                <a:cs typeface="Arial Narrow" panose="020B0606020202030204" charset="0"/>
              </a:rPr>
              <a:t>: </a:t>
            </a:r>
            <a:r>
              <a:rPr lang="en-US" sz="1800" dirty="0">
                <a:effectLst/>
                <a:latin typeface="Arial Narrow" panose="020B0606020202030204" charset="0"/>
                <a:ea typeface="SimSun" panose="02010600030101010101" pitchFamily="2" charset="-122"/>
                <a:cs typeface="Arial Narrow" panose="020B0606020202030204" charset="0"/>
              </a:rPr>
              <a:t>Association between socio-demographic variables with knowledge, attitude and practices on Diarrhea.</a:t>
            </a:r>
            <a:endParaRPr lang="en-US" altLang="en-US" sz="1800" b="1" dirty="0">
              <a:solidFill>
                <a:srgbClr val="7030A0"/>
              </a:solidFill>
              <a:effectLst/>
              <a:latin typeface="Arial Narrow" panose="020B0606020202030204" charset="0"/>
              <a:ea typeface="SimSun" panose="02010600030101010101" pitchFamily="2" charset="-122"/>
              <a:cs typeface="Arial Narrow" panose="020B0606020202030204" charset="0"/>
            </a:endParaRPr>
          </a:p>
        </p:txBody>
      </p:sp>
      <p:graphicFrame>
        <p:nvGraphicFramePr>
          <p:cNvPr id="2" name="Table 1"/>
          <p:cNvGraphicFramePr>
            <a:graphicFrameLocks noGrp="1"/>
          </p:cNvGraphicFramePr>
          <p:nvPr/>
        </p:nvGraphicFramePr>
        <p:xfrm>
          <a:off x="191135" y="553720"/>
          <a:ext cx="11816715" cy="5593715"/>
        </p:xfrm>
        <a:graphic>
          <a:graphicData uri="http://schemas.openxmlformats.org/drawingml/2006/table">
            <a:tbl>
              <a:tblPr firstRow="1" firstCol="1" bandRow="1">
                <a:tableStyleId>{5C22544A-7EE6-4342-B048-85BDC9FD1C3A}</a:tableStyleId>
              </a:tblPr>
              <a:tblGrid>
                <a:gridCol w="1820545"/>
                <a:gridCol w="1200150"/>
                <a:gridCol w="1470025"/>
                <a:gridCol w="1419860"/>
                <a:gridCol w="1356360"/>
                <a:gridCol w="1099820"/>
                <a:gridCol w="1122680"/>
                <a:gridCol w="1381125"/>
                <a:gridCol w="946150"/>
              </a:tblGrid>
              <a:tr h="379730">
                <a:tc rowSpan="3">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Variables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Knowledge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Practice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tcPr>
                </a:tc>
                <a:tc gridSpan="4">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Attitude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tcPr>
                </a:tc>
              </a:tr>
              <a:tr h="986155">
                <a:tc vMerge="1">
                  <a:tcPr>
                    <a:lnL w="12700">
                      <a:solidFill>
                        <a:schemeClr val="tx1"/>
                      </a:solidFill>
                      <a:prstDash val="solid"/>
                    </a:lnL>
                    <a:lnR w="12700">
                      <a:solidFill>
                        <a:schemeClr val="tx1"/>
                      </a:solidFill>
                      <a:prstDash val="solid"/>
                    </a:lnR>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know about diarrhea?</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Do you know the causative agents of Diarrhea?</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wash your hands before eating with soap?</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Do you wash your hands after defecation with soap?</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Do you use sanitary latrine?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Do you use clean water &amp; follow safe sanitation?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Is Diarrhea cured by drugs and proper management?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Is Diarrhea preventable?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79400">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Yes (n)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gridSpan="9">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Age</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&lt; 20 Year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107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166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145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161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21-30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133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153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31-40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73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78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72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78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75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78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41-50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51- 60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14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16</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&gt;60+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0.079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0.347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0.981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b="1">
                          <a:solidFill>
                            <a:schemeClr val="tx2"/>
                          </a:solidFill>
                          <a:effectLst/>
                          <a:latin typeface="Arial Narrow" panose="020B0606020202030204" charset="0"/>
                          <a:cs typeface="Arial Narrow" panose="020B0606020202030204" charset="0"/>
                        </a:rPr>
                        <a:t>0.021*</a:t>
                      </a:r>
                      <a:endParaRPr lang="en-US" sz="1400" b="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0.193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0.857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0.756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0.507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gridSpan="9">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Gender</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Male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159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251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207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225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Female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241</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232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201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0.535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0.084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0.647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0.218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0.619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0.515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b="1">
                          <a:solidFill>
                            <a:schemeClr val="tx2"/>
                          </a:solidFill>
                          <a:effectLst/>
                          <a:latin typeface="Arial Narrow" panose="020B0606020202030204" charset="0"/>
                          <a:cs typeface="Arial Narrow" panose="020B0606020202030204" charset="0"/>
                        </a:rPr>
                        <a:t>0.001***</a:t>
                      </a:r>
                      <a:endParaRPr lang="en-US" sz="1400" b="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0.507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gridSpan="9">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Education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Illiterate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194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151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197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194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195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195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195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6733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Primary Level</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151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256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194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255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239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254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6733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Middle Level</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44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39</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19</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42</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35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43</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Graduate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2</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b="1">
                          <a:solidFill>
                            <a:schemeClr val="tx2"/>
                          </a:solidFill>
                          <a:effectLst/>
                          <a:latin typeface="Arial Narrow" panose="020B0606020202030204" charset="0"/>
                          <a:cs typeface="Arial Narrow" panose="020B0606020202030204" charset="0"/>
                        </a:rPr>
                        <a:t>0.026*</a:t>
                      </a:r>
                      <a:endParaRPr lang="en-US" sz="1400" b="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b="1" dirty="0">
                          <a:solidFill>
                            <a:schemeClr val="tx2"/>
                          </a:solidFill>
                          <a:effectLst/>
                          <a:latin typeface="Arial Narrow" panose="020B0606020202030204" charset="0"/>
                          <a:cs typeface="Arial Narrow" panose="020B0606020202030204" charset="0"/>
                        </a:rPr>
                        <a:t>0.000***</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0.195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0.066</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b="1" dirty="0">
                          <a:solidFill>
                            <a:schemeClr val="tx2"/>
                          </a:solidFill>
                          <a:effectLst/>
                          <a:latin typeface="Arial Narrow" panose="020B0606020202030204" charset="0"/>
                          <a:cs typeface="Arial Narrow" panose="020B0606020202030204" charset="0"/>
                        </a:rPr>
                        <a:t>0.000***</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0.456</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b="1" dirty="0">
                          <a:solidFill>
                            <a:schemeClr val="tx2"/>
                          </a:solidFill>
                          <a:effectLst/>
                          <a:latin typeface="Arial Narrow" panose="020B0606020202030204" charset="0"/>
                          <a:cs typeface="Arial Narrow" panose="020B0606020202030204" charset="0"/>
                        </a:rPr>
                        <a:t>0.000***</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0.645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1295" y="816610"/>
          <a:ext cx="11790045" cy="5257800"/>
        </p:xfrm>
        <a:graphic>
          <a:graphicData uri="http://schemas.openxmlformats.org/drawingml/2006/table">
            <a:tbl>
              <a:tblPr firstRow="1" firstCol="1" bandRow="1">
                <a:tableStyleId>{5C22544A-7EE6-4342-B048-85BDC9FD1C3A}</a:tableStyleId>
              </a:tblPr>
              <a:tblGrid>
                <a:gridCol w="1396365"/>
                <a:gridCol w="1677670"/>
                <a:gridCol w="1729740"/>
                <a:gridCol w="1536700"/>
                <a:gridCol w="1376045"/>
                <a:gridCol w="957580"/>
                <a:gridCol w="959485"/>
                <a:gridCol w="1052195"/>
                <a:gridCol w="1104265"/>
              </a:tblGrid>
              <a:tr h="548005">
                <a:tc rowSpan="3">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Variables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Knowledge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4">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Practice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Attitude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1242060">
                <a:tc vMerge="1">
                  <a:tcPr>
                    <a:lnL w="12700" cmpd="sng">
                      <a:solidFill>
                        <a:schemeClr val="tx1"/>
                      </a:solidFill>
                      <a:prstDash val="solid"/>
                    </a:lnL>
                    <a:lnR w="12700" cmpd="sng">
                      <a:solidFill>
                        <a:schemeClr val="tx1"/>
                      </a:solidFill>
                      <a:prstDash val="solid"/>
                    </a:lnR>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know about diarrhea?</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know the causative agents of Diarrhea?</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Do you wash your hands before eating with soap?</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Do you wash your hands after defecation with soap?</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Do you use sanitary latrine?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Do you use clean water &amp; follow safe sanitation?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Is Diarrhea cured by drugs and proper management?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Is Diarrhea preventable?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521970">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Yes (n)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5905">
                <a:tc gridSpan="9">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Monthly family income (BDT)</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654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 &lt; 3.5K</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114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111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71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111</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49276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3.5K to 7K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296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274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301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314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146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&gt;7K</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70</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55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70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70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365125">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P value</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0.004</a:t>
                      </a: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sym typeface="+mn-ea"/>
                        </a:rPr>
                        <a:t>*</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0.131</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0.752</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0.089</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0.011*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0.020*</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7175">
                <a:tc gridSpan="9">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Number of family members (persons)</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590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 to 4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70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104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96</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84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97</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100</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781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 to 8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320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278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329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527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&gt; 8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63</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7815">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P value</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0.240</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0.950</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0.072</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0.031*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0.026*</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0.438</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0.650</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0.009</a:t>
                      </a: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sym typeface="+mn-ea"/>
                        </a:rPr>
                        <a:t>*</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4" name="Rectangle 2"/>
          <p:cNvSpPr>
            <a:spLocks noGrp="1" noChangeArrowheads="1"/>
          </p:cNvSpPr>
          <p:nvPr>
            <p:ph type="ctrTitle"/>
          </p:nvPr>
        </p:nvSpPr>
        <p:spPr>
          <a:xfrm>
            <a:off x="139700" y="113030"/>
            <a:ext cx="2404745" cy="414020"/>
          </a:xfrm>
        </p:spPr>
        <p:txBody>
          <a:bodyPr>
            <a:noAutofit/>
          </a:bodyPr>
          <a:p>
            <a:pPr algn="l"/>
            <a:r>
              <a:rPr lang="en-US" altLang="en-US" sz="1800" b="1" dirty="0">
                <a:latin typeface="Arial Narrow" panose="020B0606020202030204" charset="0"/>
                <a:ea typeface="SimSun" panose="02010600030101010101" pitchFamily="2" charset="-122"/>
                <a:cs typeface="Arial Narrow" panose="020B0606020202030204" charset="0"/>
              </a:rPr>
              <a:t>Table 2 </a:t>
            </a:r>
            <a:r>
              <a:rPr lang="en-US" altLang="en-US" sz="1800" dirty="0">
                <a:latin typeface="Arial Narrow" panose="020B0606020202030204" charset="0"/>
                <a:ea typeface="SimSun" panose="02010600030101010101" pitchFamily="2" charset="-122"/>
                <a:cs typeface="Arial Narrow" panose="020B0606020202030204" charset="0"/>
              </a:rPr>
              <a:t>continue:</a:t>
            </a:r>
            <a:r>
              <a:rPr lang="en-US" sz="1800" dirty="0">
                <a:effectLst/>
                <a:latin typeface="Arial Narrow" panose="020B0606020202030204" charset="0"/>
                <a:ea typeface="SimSun" panose="02010600030101010101" pitchFamily="2" charset="-122"/>
                <a:cs typeface="Arial Narrow" panose="020B0606020202030204" charset="0"/>
              </a:rPr>
              <a:t> </a:t>
            </a:r>
            <a:endParaRPr lang="en-US" altLang="en-US" sz="1800" dirty="0">
              <a:solidFill>
                <a:srgbClr val="7030A0"/>
              </a:solidFill>
              <a:effectLst/>
              <a:latin typeface="Arial Narrow" panose="020B0606020202030204" charset="0"/>
              <a:ea typeface="SimSun" panose="02010600030101010101" pitchFamily="2" charset="-122"/>
              <a:cs typeface="Arial Narrow" panose="020B0606020202030204" charset="0"/>
            </a:endParaRPr>
          </a:p>
        </p:txBody>
      </p:sp>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51460" y="151765"/>
            <a:ext cx="11712575" cy="381635"/>
          </a:xfrm>
        </p:spPr>
        <p:txBody>
          <a:bodyPr>
            <a:noAutofit/>
          </a:bodyPr>
          <a:lstStyle/>
          <a:p>
            <a:pPr algn="ctr"/>
            <a:r>
              <a:rPr lang="en-US" altLang="en-US" sz="1800" b="1" dirty="0">
                <a:latin typeface="Arial Narrow" panose="020B0606020202030204" charset="0"/>
                <a:ea typeface="SimSun" panose="02010600030101010101" pitchFamily="2" charset="-122"/>
                <a:cs typeface="Arial Narrow" panose="020B0606020202030204" charset="0"/>
              </a:rPr>
              <a:t>Table 3:</a:t>
            </a:r>
            <a:r>
              <a:rPr lang="en-US" altLang="en-US" sz="1800" dirty="0">
                <a:latin typeface="Arial Narrow" panose="020B0606020202030204" charset="0"/>
                <a:ea typeface="SimSun" panose="02010600030101010101" pitchFamily="2" charset="-122"/>
                <a:cs typeface="Arial Narrow" panose="020B0606020202030204" charset="0"/>
              </a:rPr>
              <a:t> Association between demographic variables with knowledge, attitude and practices on TB.</a:t>
            </a:r>
            <a:endParaRPr lang="en-US" altLang="en-US" sz="1800" dirty="0">
              <a:solidFill>
                <a:srgbClr val="7030A0"/>
              </a:solidFill>
              <a:latin typeface="Arial Narrow" panose="020B0606020202030204" charset="0"/>
              <a:ea typeface="SimSun" panose="02010600030101010101" pitchFamily="2" charset="-122"/>
              <a:cs typeface="Arial Narrow" panose="020B0606020202030204" charset="0"/>
            </a:endParaRPr>
          </a:p>
        </p:txBody>
      </p:sp>
      <p:graphicFrame>
        <p:nvGraphicFramePr>
          <p:cNvPr id="2" name="Table 1"/>
          <p:cNvGraphicFramePr>
            <a:graphicFrameLocks noGrp="1"/>
          </p:cNvGraphicFramePr>
          <p:nvPr/>
        </p:nvGraphicFramePr>
        <p:xfrm>
          <a:off x="251460" y="693420"/>
          <a:ext cx="11711940" cy="5483860"/>
        </p:xfrm>
        <a:graphic>
          <a:graphicData uri="http://schemas.openxmlformats.org/drawingml/2006/table">
            <a:tbl>
              <a:tblPr firstRow="1" firstCol="1" bandRow="1">
                <a:tableStyleId>{5C22544A-7EE6-4342-B048-85BDC9FD1C3A}</a:tableStyleId>
              </a:tblPr>
              <a:tblGrid>
                <a:gridCol w="1616710"/>
                <a:gridCol w="1052195"/>
                <a:gridCol w="1537335"/>
                <a:gridCol w="1319530"/>
                <a:gridCol w="1497330"/>
                <a:gridCol w="951230"/>
                <a:gridCol w="1249045"/>
                <a:gridCol w="1310005"/>
                <a:gridCol w="1178560"/>
              </a:tblGrid>
              <a:tr h="330200">
                <a:tc rowSpan="3">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Variables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Knowledge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4">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Practice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Attitude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995045">
                <a:tc vMerge="1">
                  <a:tcPr>
                    <a:lnL w="12700" cmpd="sng">
                      <a:solidFill>
                        <a:schemeClr val="tx1"/>
                      </a:solidFill>
                      <a:prstDash val="solid"/>
                    </a:lnL>
                    <a:lnR w="12700" cmpd="sng">
                      <a:solidFill>
                        <a:schemeClr val="tx1"/>
                      </a:solidFill>
                      <a:prstDash val="solid"/>
                    </a:lnR>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know what TB is?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think personal hygiene decrease TB risk?</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think TB is a result of great sin?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cough in public place without carefulness?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know what TB is?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think personal hygiene decrease TB risk?</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think TB is a result of great sin?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cough in public place without carefulness?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74320">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gridSpan="9">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Age</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&lt; 20 Year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43</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21-30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78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31-40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83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85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41-50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51- 60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&gt;60+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0.043*</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0.008</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0.073</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0.196</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0.009</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0.005</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0.002</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0.441</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gridSpan="9">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Gender</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Male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149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190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Female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64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77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44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148</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0.637</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0.362</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0.078</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0.402</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0.184</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0.220</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gridSpan="9">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Education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Illiterate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222</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3495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Primary Level</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151</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140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116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78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3558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Middle Level</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Graduate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0.049*</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0.741</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0.038*</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99390" y="211455"/>
            <a:ext cx="2128520" cy="414020"/>
          </a:xfrm>
        </p:spPr>
        <p:txBody>
          <a:bodyPr>
            <a:noAutofit/>
          </a:bodyPr>
          <a:lstStyle/>
          <a:p>
            <a:pPr algn="l"/>
            <a:r>
              <a:rPr lang="en-US" altLang="en-US" sz="1800" b="1" dirty="0">
                <a:latin typeface="Arial Narrow" panose="020B0606020202030204" charset="0"/>
                <a:ea typeface="SimSun" panose="02010600030101010101" pitchFamily="2" charset="-122"/>
                <a:cs typeface="Arial Narrow" panose="020B0606020202030204" charset="0"/>
              </a:rPr>
              <a:t>Table 3 </a:t>
            </a:r>
            <a:r>
              <a:rPr lang="en-US" altLang="en-US" sz="1800" dirty="0">
                <a:latin typeface="Arial Narrow" panose="020B0606020202030204" charset="0"/>
                <a:ea typeface="SimSun" panose="02010600030101010101" pitchFamily="2" charset="-122"/>
                <a:cs typeface="Arial Narrow" panose="020B0606020202030204" charset="0"/>
              </a:rPr>
              <a:t>continue:</a:t>
            </a:r>
            <a:r>
              <a:rPr lang="en-US" sz="1800" dirty="0">
                <a:effectLst/>
                <a:latin typeface="Arial Narrow" panose="020B0606020202030204" charset="0"/>
                <a:ea typeface="SimSun" panose="02010600030101010101" pitchFamily="2" charset="-122"/>
                <a:cs typeface="Arial Narrow" panose="020B0606020202030204" charset="0"/>
              </a:rPr>
              <a:t> </a:t>
            </a:r>
            <a:endParaRPr lang="en-US" altLang="en-US" sz="1800" b="1" dirty="0">
              <a:solidFill>
                <a:srgbClr val="7030A0"/>
              </a:solidFill>
              <a:effectLst/>
              <a:latin typeface="Arial Narrow" panose="020B0606020202030204" charset="0"/>
              <a:ea typeface="SimSun" panose="02010600030101010101" pitchFamily="2" charset="-122"/>
              <a:cs typeface="Arial Narrow" panose="020B0606020202030204" charset="0"/>
            </a:endParaRPr>
          </a:p>
        </p:txBody>
      </p:sp>
      <p:graphicFrame>
        <p:nvGraphicFramePr>
          <p:cNvPr id="2" name="Table 1"/>
          <p:cNvGraphicFramePr>
            <a:graphicFrameLocks noGrp="1"/>
          </p:cNvGraphicFramePr>
          <p:nvPr/>
        </p:nvGraphicFramePr>
        <p:xfrm>
          <a:off x="244475" y="758190"/>
          <a:ext cx="11631295" cy="5426075"/>
        </p:xfrm>
        <a:graphic>
          <a:graphicData uri="http://schemas.openxmlformats.org/drawingml/2006/table">
            <a:tbl>
              <a:tblPr firstRow="1" firstCol="1" bandRow="1">
                <a:tableStyleId>{5C22544A-7EE6-4342-B048-85BDC9FD1C3A}</a:tableStyleId>
              </a:tblPr>
              <a:tblGrid>
                <a:gridCol w="1299845"/>
                <a:gridCol w="1254125"/>
                <a:gridCol w="1440180"/>
                <a:gridCol w="1208405"/>
                <a:gridCol w="1346200"/>
                <a:gridCol w="989330"/>
                <a:gridCol w="1429385"/>
                <a:gridCol w="1299210"/>
                <a:gridCol w="1364615"/>
              </a:tblGrid>
              <a:tr h="550545">
                <a:tc rowSpan="3">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Variables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Knowledge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4">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Practice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Attitude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1377950">
                <a:tc vMerge="1">
                  <a:tcPr>
                    <a:lnL w="12700" cmpd="sng">
                      <a:solidFill>
                        <a:schemeClr val="tx1"/>
                      </a:solidFill>
                      <a:prstDash val="solid"/>
                    </a:lnL>
                    <a:lnR w="12700" cmpd="sng">
                      <a:solidFill>
                        <a:schemeClr val="tx1"/>
                      </a:solidFill>
                      <a:prstDash val="solid"/>
                    </a:lnR>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know what TB is?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think personal hygiene decrease TB risk?</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think TB is a result of great sin?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cough in public place without carefulness?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know what TB is?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think personal hygiene decrease TB risk?</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think TB is a result of great sin?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cough in public place without carefulness?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539115">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69240">
                <a:tc gridSpan="9">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Monthly family income (BDT)</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6860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 &lt; 3.5K</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44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35115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3.5K to 7K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272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189</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286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245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111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298</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9845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&gt;7K</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12</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422910">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P value</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0.220</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0.693</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0.002</a:t>
                      </a: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sym typeface="+mn-ea"/>
                        </a:rPr>
                        <a:t>*</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0.103</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0.626</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0.300</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0.002</a:t>
                      </a: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sym typeface="+mn-ea"/>
                        </a:rPr>
                        <a:t>*</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69240">
                <a:tc gridSpan="9">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Number of family members (persons)</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6987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 to 4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12</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81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138</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102</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134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6987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 to 8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167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116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6860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&gt; 8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70510">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P value</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0.802</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0.003</a:t>
                      </a: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sym typeface="+mn-ea"/>
                        </a:rPr>
                        <a:t>*</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0.693</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0.162</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0.217</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0.077</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0.294</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0.850</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13995" y="22860"/>
            <a:ext cx="11817985" cy="471805"/>
          </a:xfrm>
        </p:spPr>
        <p:txBody>
          <a:bodyPr>
            <a:noAutofit/>
          </a:bodyPr>
          <a:lstStyle/>
          <a:p>
            <a:pPr algn="ctr"/>
            <a:r>
              <a:rPr lang="en-US" altLang="en-US" sz="1800" b="1" dirty="0">
                <a:latin typeface="Arial Narrow" panose="020B0606020202030204" charset="0"/>
                <a:ea typeface="SimSun" panose="02010600030101010101" pitchFamily="2" charset="-122"/>
                <a:cs typeface="Arial Narrow" panose="020B0606020202030204" charset="0"/>
              </a:rPr>
              <a:t>Table 4</a:t>
            </a:r>
            <a:r>
              <a:rPr lang="en-US" sz="1800" b="1" dirty="0">
                <a:effectLst/>
                <a:latin typeface="Arial Narrow" panose="020B0606020202030204" charset="0"/>
                <a:ea typeface="SimSun" panose="02010600030101010101" pitchFamily="2" charset="-122"/>
                <a:cs typeface="Arial Narrow" panose="020B0606020202030204" charset="0"/>
              </a:rPr>
              <a:t>: </a:t>
            </a:r>
            <a:r>
              <a:rPr lang="en-US" sz="1800" dirty="0">
                <a:effectLst/>
                <a:latin typeface="Arial Narrow" panose="020B0606020202030204" charset="0"/>
                <a:ea typeface="SimSun" panose="02010600030101010101" pitchFamily="2" charset="-122"/>
                <a:cs typeface="Arial Narrow" panose="020B0606020202030204" charset="0"/>
              </a:rPr>
              <a:t>Association between socio-demographic variables with knowledge, attitude and practices on </a:t>
            </a:r>
            <a:r>
              <a:rPr lang="en-US" sz="1800" dirty="0">
                <a:latin typeface="Arial Narrow" panose="020B0606020202030204" charset="0"/>
                <a:ea typeface="SimSun" panose="02010600030101010101" pitchFamily="2" charset="-122"/>
                <a:cs typeface="Arial Narrow" panose="020B0606020202030204" charset="0"/>
              </a:rPr>
              <a:t>HTN.</a:t>
            </a:r>
            <a:endParaRPr lang="en-US" altLang="en-US" sz="1800" b="1" dirty="0">
              <a:solidFill>
                <a:srgbClr val="7030A0"/>
              </a:solidFill>
              <a:latin typeface="Arial Narrow" panose="020B0606020202030204" charset="0"/>
              <a:ea typeface="SimSun" panose="02010600030101010101" pitchFamily="2" charset="-122"/>
              <a:cs typeface="Arial Narrow" panose="020B0606020202030204" charset="0"/>
            </a:endParaRPr>
          </a:p>
        </p:txBody>
      </p:sp>
      <p:graphicFrame>
        <p:nvGraphicFramePr>
          <p:cNvPr id="3" name="Table 2"/>
          <p:cNvGraphicFramePr>
            <a:graphicFrameLocks noGrp="1"/>
          </p:cNvGraphicFramePr>
          <p:nvPr/>
        </p:nvGraphicFramePr>
        <p:xfrm>
          <a:off x="213995" y="572135"/>
          <a:ext cx="11817985" cy="5592445"/>
        </p:xfrm>
        <a:graphic>
          <a:graphicData uri="http://schemas.openxmlformats.org/drawingml/2006/table">
            <a:tbl>
              <a:tblPr firstRow="1" firstCol="1" bandRow="1">
                <a:tableStyleId>{5C22544A-7EE6-4342-B048-85BDC9FD1C3A}</a:tableStyleId>
              </a:tblPr>
              <a:tblGrid>
                <a:gridCol w="1372235"/>
                <a:gridCol w="1837055"/>
                <a:gridCol w="1536065"/>
                <a:gridCol w="2087245"/>
                <a:gridCol w="1851660"/>
                <a:gridCol w="1480185"/>
                <a:gridCol w="1653540"/>
              </a:tblGrid>
              <a:tr h="511175">
                <a:tc rowSpan="3">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Variables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Knowledge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Attitude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Practice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1027430">
                <a:tc vMerge="1">
                  <a:tcPr>
                    <a:lnL w="12700" cmpd="sng">
                      <a:solidFill>
                        <a:schemeClr val="tx1"/>
                      </a:solidFill>
                      <a:prstDash val="solid"/>
                    </a:lnL>
                    <a:lnR w="12700" cmpd="sng">
                      <a:solidFill>
                        <a:schemeClr val="tx1"/>
                      </a:solidFill>
                      <a:prstDash val="solid"/>
                    </a:lnR>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know about Hypertension?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know the causes of Hypertension?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think Hypertension can be cured by drugs &amp; are preventable?</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think regular exercise can reduce the chance of Hypertension?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check your BP regularly?</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avoid oily or fat rich foods?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gridSpan="7">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Age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&lt; 20 Year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21-30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204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225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228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31-40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96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96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106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120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41-50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45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51- 60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&gt;60+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0.729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cs typeface="Arial Narrow" panose="020B0606020202030204" charset="0"/>
                        </a:rPr>
                        <a:t>0.016*</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0.593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0.005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gridSpan="7">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Gender</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Male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223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239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132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243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Female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184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208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99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0.094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0.363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0.884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0.536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0.085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0.555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gridSpan="7">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Education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Illiterate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183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178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221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222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234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Primary Level</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97</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214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Middle Level</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Graduate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36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a:solidFill>
                            <a:schemeClr val="tx2"/>
                          </a:solidFill>
                          <a:effectLst/>
                          <a:latin typeface="Arial Narrow" panose="020B0606020202030204" charset="0"/>
                          <a:cs typeface="Arial Narrow" panose="020B0606020202030204" charset="0"/>
                        </a:rPr>
                        <a:t>0.001***</a:t>
                      </a:r>
                      <a:endParaRPr lang="en-US" sz="1400" b="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dirty="0">
                          <a:solidFill>
                            <a:schemeClr val="tx2"/>
                          </a:solidFill>
                          <a:effectLst/>
                          <a:latin typeface="Arial Narrow" panose="020B0606020202030204" charset="0"/>
                          <a:cs typeface="Arial Narrow" panose="020B0606020202030204" charset="0"/>
                        </a:rPr>
                        <a:t>0.001***</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0.067</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dirty="0">
                          <a:solidFill>
                            <a:schemeClr val="tx2"/>
                          </a:solidFill>
                          <a:effectLst/>
                          <a:latin typeface="Arial Narrow" panose="020B0606020202030204" charset="0"/>
                          <a:cs typeface="Arial Narrow" panose="020B0606020202030204" charset="0"/>
                        </a:rPr>
                        <a:t>0.049*</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0.070</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0.360</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87617" y="148793"/>
            <a:ext cx="2698230" cy="429318"/>
          </a:xfrm>
        </p:spPr>
        <p:txBody>
          <a:bodyPr>
            <a:noAutofit/>
          </a:bodyPr>
          <a:lstStyle/>
          <a:p>
            <a:pPr algn="l"/>
            <a:r>
              <a:rPr lang="en-US" altLang="en-US" sz="1800" b="1" dirty="0">
                <a:latin typeface="Arial Narrow" panose="020B0606020202030204" charset="0"/>
                <a:ea typeface="SimSun" panose="02010600030101010101" pitchFamily="2" charset="-122"/>
                <a:cs typeface="Arial Narrow" panose="020B0606020202030204" charset="0"/>
              </a:rPr>
              <a:t>Table 4 </a:t>
            </a:r>
            <a:r>
              <a:rPr lang="en-US" altLang="en-US" sz="1800" dirty="0">
                <a:latin typeface="Arial Narrow" panose="020B0606020202030204" charset="0"/>
                <a:ea typeface="SimSun" panose="02010600030101010101" pitchFamily="2" charset="-122"/>
                <a:cs typeface="Arial Narrow" panose="020B0606020202030204" charset="0"/>
              </a:rPr>
              <a:t>continue:</a:t>
            </a:r>
            <a:endParaRPr lang="en-US" altLang="en-US" sz="1800" b="1" dirty="0">
              <a:solidFill>
                <a:srgbClr val="7030A0"/>
              </a:solidFill>
              <a:latin typeface="Arial Narrow" panose="020B0606020202030204" charset="0"/>
              <a:ea typeface="SimSun" panose="02010600030101010101" pitchFamily="2" charset="-122"/>
              <a:cs typeface="Arial Narrow" panose="020B0606020202030204" charset="0"/>
            </a:endParaRPr>
          </a:p>
        </p:txBody>
      </p:sp>
      <p:graphicFrame>
        <p:nvGraphicFramePr>
          <p:cNvPr id="3" name="Table 2"/>
          <p:cNvGraphicFramePr>
            <a:graphicFrameLocks noGrp="1"/>
          </p:cNvGraphicFramePr>
          <p:nvPr/>
        </p:nvGraphicFramePr>
        <p:xfrm>
          <a:off x="202565" y="697865"/>
          <a:ext cx="11739245" cy="5414010"/>
        </p:xfrm>
        <a:graphic>
          <a:graphicData uri="http://schemas.openxmlformats.org/drawingml/2006/table">
            <a:tbl>
              <a:tblPr firstRow="1" firstCol="1" bandRow="1">
                <a:tableStyleId>{5C22544A-7EE6-4342-B048-85BDC9FD1C3A}</a:tableStyleId>
              </a:tblPr>
              <a:tblGrid>
                <a:gridCol w="1445895"/>
                <a:gridCol w="1356360"/>
                <a:gridCol w="1570990"/>
                <a:gridCol w="2077720"/>
                <a:gridCol w="2008505"/>
                <a:gridCol w="1591310"/>
                <a:gridCol w="1688465"/>
              </a:tblGrid>
              <a:tr h="369570">
                <a:tc rowSpan="3">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Variables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Knowledge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Attitude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Practice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945515">
                <a:tc vMerge="1">
                  <a:tcPr>
                    <a:lnL w="12700" cmpd="sng">
                      <a:solidFill>
                        <a:schemeClr val="tx1"/>
                      </a:solidFill>
                      <a:prstDash val="solid"/>
                    </a:lnL>
                    <a:lnR w="12700" cmpd="sng">
                      <a:solidFill>
                        <a:schemeClr val="tx1"/>
                      </a:solidFill>
                      <a:prstDash val="solid"/>
                    </a:lnR>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know about Hypertension?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know the causes of Hypertension?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think Hypertension can be cured by drugs &amp; are preventable?</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think regular exercise can reduce the chance of Hypertension?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check your BP regularly?</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Do you avoid oily or fat rich foods?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4630">
                <a:tc gridSpan="7">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Occupation</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Housewife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197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208</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Daily Worker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151</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89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159</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Unemployed</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17</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463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Shopkeeper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Student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19</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2796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Job</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3995">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 value</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.004</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.022*</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.198</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.006</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.002</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900">
                <a:tc gridSpan="7">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Type of family</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463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Nuclear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277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267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279</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Joint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 value</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.492</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.022*</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.064</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.790</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4630">
                <a:tc gridSpan="7">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Marital status</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Married</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342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333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385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377</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400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Single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60</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42</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45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42989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Widow/widower/divorced</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3</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5265">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P value</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0.395</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0.374</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0.003</a:t>
                      </a: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sym typeface="+mn-ea"/>
                        </a:rPr>
                        <a:t>*</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0.363</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68910" y="88900"/>
            <a:ext cx="11831955" cy="518160"/>
          </a:xfrm>
        </p:spPr>
        <p:txBody>
          <a:bodyPr>
            <a:noAutofit/>
          </a:bodyPr>
          <a:lstStyle/>
          <a:p>
            <a:pPr algn="ctr"/>
            <a:r>
              <a:rPr lang="en-US" altLang="en-US" sz="1800" b="1" dirty="0">
                <a:latin typeface="Arial Narrow" panose="020B0606020202030204" charset="0"/>
                <a:ea typeface="SimSun" panose="02010600030101010101" pitchFamily="2" charset="-122"/>
                <a:cs typeface="Arial Narrow" panose="020B0606020202030204" charset="0"/>
              </a:rPr>
              <a:t>Table 5</a:t>
            </a:r>
            <a:r>
              <a:rPr lang="en-US" sz="1800" b="1" dirty="0">
                <a:effectLst/>
                <a:latin typeface="Arial Narrow" panose="020B0606020202030204" charset="0"/>
                <a:ea typeface="SimSun" panose="02010600030101010101" pitchFamily="2" charset="-122"/>
                <a:cs typeface="Arial Narrow" panose="020B0606020202030204" charset="0"/>
              </a:rPr>
              <a:t>: </a:t>
            </a:r>
            <a:r>
              <a:rPr lang="en-US" sz="1800" dirty="0">
                <a:effectLst/>
                <a:latin typeface="Arial Narrow" panose="020B0606020202030204" charset="0"/>
                <a:ea typeface="SimSun" panose="02010600030101010101" pitchFamily="2" charset="-122"/>
                <a:cs typeface="Arial Narrow" panose="020B0606020202030204" charset="0"/>
              </a:rPr>
              <a:t>Association between socio-demographic variables with knowledge, attitude and practices on IDA.</a:t>
            </a:r>
            <a:endParaRPr lang="en-US" altLang="en-US" sz="1800" b="1" dirty="0">
              <a:solidFill>
                <a:srgbClr val="7030A0"/>
              </a:solidFill>
              <a:effectLst/>
              <a:latin typeface="Arial Narrow" panose="020B0606020202030204" charset="0"/>
              <a:ea typeface="SimSun" panose="02010600030101010101" pitchFamily="2" charset="-122"/>
              <a:cs typeface="Arial Narrow" panose="020B0606020202030204" charset="0"/>
            </a:endParaRPr>
          </a:p>
        </p:txBody>
      </p:sp>
      <p:graphicFrame>
        <p:nvGraphicFramePr>
          <p:cNvPr id="3" name="Table 2"/>
          <p:cNvGraphicFramePr>
            <a:graphicFrameLocks noGrp="1"/>
          </p:cNvGraphicFramePr>
          <p:nvPr/>
        </p:nvGraphicFramePr>
        <p:xfrm>
          <a:off x="168275" y="764540"/>
          <a:ext cx="11832590" cy="5298440"/>
        </p:xfrm>
        <a:graphic>
          <a:graphicData uri="http://schemas.openxmlformats.org/drawingml/2006/table">
            <a:tbl>
              <a:tblPr firstRow="1" firstCol="1" bandRow="1">
                <a:tableStyleId>{5C22544A-7EE6-4342-B048-85BDC9FD1C3A}</a:tableStyleId>
              </a:tblPr>
              <a:tblGrid>
                <a:gridCol w="1430655"/>
                <a:gridCol w="1610995"/>
                <a:gridCol w="1817370"/>
                <a:gridCol w="1651000"/>
                <a:gridCol w="2015490"/>
                <a:gridCol w="1869440"/>
                <a:gridCol w="1437640"/>
              </a:tblGrid>
              <a:tr h="436245">
                <a:tc rowSpan="3">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Variables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Knowledge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Attitude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Practice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982345">
                <a:tc vMerge="1">
                  <a:tcPr>
                    <a:lnL w="12700" cmpd="sng">
                      <a:solidFill>
                        <a:schemeClr val="tx1"/>
                      </a:solidFill>
                      <a:prstDash val="solid"/>
                    </a:lnL>
                    <a:lnR w="12700" cmpd="sng">
                      <a:solidFill>
                        <a:schemeClr val="tx1"/>
                      </a:solidFill>
                      <a:prstDash val="solid"/>
                    </a:lnR>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know about Iron-deficiency Anemia?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think proper diet &amp; taking essential nutrients can prevent Anemia?</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take Iron rich foods?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know about Iron-deficiency Anemia? </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think proper diet &amp; taking essential nutrients can prevent Anemia?</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take Iron rich foods?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715">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080">
                <a:tc gridSpan="7">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Age</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6035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&lt; 20 Year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43</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08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21-30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71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31-40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55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6035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41-50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71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51- 60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08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&gt;60+ Years</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71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0.729</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0.016*</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0.593</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0.005</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080">
                <a:tc gridSpan="7">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Education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71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Illiterate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231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71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Primary Level</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213</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214</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71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Middle Level</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8</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8</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45110">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Graduate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59715">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P value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0.067</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0.049*</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0.070</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0.360</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6690" y="655320"/>
          <a:ext cx="11811000" cy="5456555"/>
        </p:xfrm>
        <a:graphic>
          <a:graphicData uri="http://schemas.openxmlformats.org/drawingml/2006/table">
            <a:tbl>
              <a:tblPr firstRow="1" firstCol="1" bandRow="1">
                <a:tableStyleId>{5C22544A-7EE6-4342-B048-85BDC9FD1C3A}</a:tableStyleId>
              </a:tblPr>
              <a:tblGrid>
                <a:gridCol w="1504315"/>
                <a:gridCol w="1776095"/>
                <a:gridCol w="1777365"/>
                <a:gridCol w="1465580"/>
                <a:gridCol w="1731645"/>
                <a:gridCol w="2131695"/>
                <a:gridCol w="1424305"/>
              </a:tblGrid>
              <a:tr h="372745">
                <a:tc rowSpan="3">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Variables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Knowledge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Attitude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Practice Part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944245">
                <a:tc vMerge="1">
                  <a:tcPr>
                    <a:lnL w="12700" cmpd="sng">
                      <a:solidFill>
                        <a:schemeClr val="tx1"/>
                      </a:solidFill>
                      <a:prstDash val="solid"/>
                    </a:lnL>
                    <a:lnR w="12700" cmpd="sng">
                      <a:solidFill>
                        <a:schemeClr val="tx1"/>
                      </a:solidFill>
                      <a:prstDash val="solid"/>
                    </a:lnR>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know about Iron-deficiency Anemia? </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think proper diet &amp; taking essential nutrients can prevent Anemia?</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take Iron rich foods?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know about Iron-deficiency Anemia? </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Do you think proper diet &amp; taking essential nutrients can prevent Anemia?</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Do you take Iron rich foods?</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170">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cs typeface="Arial Narrow" panose="020B0606020202030204" charset="0"/>
                        </a:rPr>
                        <a:t>Yes (n)</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Yes (n)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Yes (n)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Yes (n)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Yes (n)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Yes (n)</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805">
                <a:tc gridSpan="7">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Occupation</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80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Housewife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207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195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205</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80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Daily Worker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89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80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Unemployed</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17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Shopkeeper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38</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41</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170">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Student</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19</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2352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Job</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805">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 value</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0.004</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0.022*</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0.006</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0.198</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0.002</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6535">
                <a:tc gridSpan="7">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Type of family</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844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Nuclear</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220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212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274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264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132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276</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80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Joint</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177</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176</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805">
                <a:tc>
                  <a:txBody>
                    <a:bodyPr/>
                    <a:lstStyle/>
                    <a:p>
                      <a:pPr marL="0" marR="0" algn="ctr">
                        <a:spcBef>
                          <a:spcPts val="0"/>
                        </a:spcBef>
                        <a:spcAft>
                          <a:spcPts val="0"/>
                        </a:spcAft>
                      </a:pPr>
                      <a:r>
                        <a:rPr lang="en-US" sz="1400" dirty="0">
                          <a:solidFill>
                            <a:schemeClr val="tx2"/>
                          </a:solidFill>
                          <a:effectLst/>
                          <a:latin typeface="Arial Narrow" panose="020B0606020202030204" charset="0"/>
                          <a:cs typeface="Arial Narrow" panose="020B0606020202030204" charset="0"/>
                        </a:rPr>
                        <a:t>P value</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0.492</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0.022*</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a:solidFill>
                            <a:schemeClr val="tx2"/>
                          </a:solidFill>
                          <a:effectLst/>
                          <a:latin typeface="Arial Narrow" panose="020B0606020202030204" charset="0"/>
                          <a:ea typeface="SimSun" panose="02010600030101010101" pitchFamily="2" charset="-122"/>
                          <a:cs typeface="Arial Narrow" panose="020B0606020202030204" charset="0"/>
                        </a:rPr>
                        <a:t>0.064</a:t>
                      </a:r>
                      <a:endParaRPr lang="en-US" sz="1400"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0.790</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170">
                <a:tc gridSpan="7">
                  <a:txBody>
                    <a:bodyPr/>
                    <a:lstStyle/>
                    <a:p>
                      <a:pPr marL="0" marR="0" algn="ctr">
                        <a:spcBef>
                          <a:spcPts val="0"/>
                        </a:spcBef>
                        <a:spcAft>
                          <a:spcPts val="0"/>
                        </a:spcAft>
                      </a:pPr>
                      <a:r>
                        <a:rPr lang="en-US" sz="1400" b="1" dirty="0">
                          <a:solidFill>
                            <a:schemeClr val="tx2"/>
                          </a:solidFill>
                          <a:effectLst/>
                          <a:latin typeface="Arial Narrow" panose="020B0606020202030204" charset="0"/>
                          <a:ea typeface="SimSun" panose="02010600030101010101" pitchFamily="2" charset="-122"/>
                          <a:cs typeface="Arial Narrow" panose="020B0606020202030204" charset="0"/>
                        </a:rPr>
                        <a:t>Marital status</a:t>
                      </a:r>
                      <a:endParaRPr lang="en-US" sz="1400" b="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80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Married</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342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330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382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374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184</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400</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6535">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Single</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60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42</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45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435610">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Widow/widower/divorced</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dirty="0">
                          <a:solidFill>
                            <a:schemeClr val="tx2"/>
                          </a:solidFill>
                          <a:effectLst/>
                          <a:latin typeface="Arial Narrow" panose="020B0606020202030204" charset="0"/>
                          <a:ea typeface="SimSun" panose="02010600030101010101" pitchFamily="2" charset="-122"/>
                          <a:cs typeface="Arial Narrow" panose="020B0606020202030204" charset="0"/>
                        </a:rPr>
                        <a:t>3</a:t>
                      </a:r>
                      <a:endParaRPr lang="en-US" sz="1400"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9</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5</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a:solidFill>
                            <a:schemeClr val="tx2"/>
                          </a:solidFill>
                          <a:effectLst/>
                          <a:latin typeface="Arial Narrow" panose="020B0606020202030204" charset="0"/>
                          <a:ea typeface="SimSun" panose="02010600030101010101" pitchFamily="2" charset="-122"/>
                          <a:cs typeface="Arial Narrow" panose="020B0606020202030204" charset="0"/>
                        </a:rPr>
                        <a:t>10</a:t>
                      </a:r>
                      <a:endParaRPr lang="en-US" sz="140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217805">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P value</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0.001***</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0.395</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0.374</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rPr>
                        <a:t>0.003</a:t>
                      </a:r>
                      <a:r>
                        <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sym typeface="+mn-ea"/>
                        </a:rPr>
                        <a:t>*</a:t>
                      </a:r>
                      <a:endParaRPr lang="en-US" sz="1400" b="1"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spcBef>
                          <a:spcPts val="0"/>
                        </a:spcBef>
                        <a:spcAft>
                          <a:spcPts val="0"/>
                        </a:spcAft>
                      </a:pPr>
                      <a:r>
                        <a:rPr lang="en-US" sz="1400" i="1" dirty="0">
                          <a:solidFill>
                            <a:schemeClr val="tx2"/>
                          </a:solidFill>
                          <a:effectLst/>
                          <a:latin typeface="Arial Narrow" panose="020B0606020202030204" charset="0"/>
                          <a:ea typeface="SimSun" panose="02010600030101010101" pitchFamily="2" charset="-122"/>
                          <a:cs typeface="Arial Narrow" panose="020B0606020202030204" charset="0"/>
                        </a:rPr>
                        <a:t>0.363</a:t>
                      </a:r>
                      <a:endParaRPr lang="en-US" sz="1400" i="1" dirty="0">
                        <a:solidFill>
                          <a:schemeClr val="tx2"/>
                        </a:solidFill>
                        <a:effectLst/>
                        <a:latin typeface="Arial Narrow" panose="020B0606020202030204" charset="0"/>
                        <a:ea typeface="SimSun" panose="02010600030101010101" pitchFamily="2" charset="-122"/>
                        <a:cs typeface="Arial Narrow" panose="020B060602020203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bl>
          </a:graphicData>
        </a:graphic>
      </p:graphicFrame>
      <p:sp>
        <p:nvSpPr>
          <p:cNvPr id="6" name="Rectangle 2"/>
          <p:cNvSpPr>
            <a:spLocks noGrp="1" noChangeArrowheads="1"/>
          </p:cNvSpPr>
          <p:nvPr>
            <p:ph type="ctrTitle"/>
          </p:nvPr>
        </p:nvSpPr>
        <p:spPr>
          <a:xfrm>
            <a:off x="186396" y="124271"/>
            <a:ext cx="2698230" cy="429318"/>
          </a:xfrm>
        </p:spPr>
        <p:txBody>
          <a:bodyPr>
            <a:noAutofit/>
          </a:bodyPr>
          <a:lstStyle/>
          <a:p>
            <a:pPr algn="l"/>
            <a:r>
              <a:rPr lang="en-US" altLang="en-US" sz="1800" b="1" dirty="0">
                <a:latin typeface="Arial Narrow" panose="020B0606020202030204" charset="0"/>
                <a:ea typeface="SimSun" panose="02010600030101010101" pitchFamily="2" charset="-122"/>
                <a:cs typeface="Arial Narrow" panose="020B0606020202030204" charset="0"/>
              </a:rPr>
              <a:t>Table 5 </a:t>
            </a:r>
            <a:r>
              <a:rPr lang="en-US" altLang="en-US" sz="1800" dirty="0">
                <a:latin typeface="Arial Narrow" panose="020B0606020202030204" charset="0"/>
                <a:ea typeface="SimSun" panose="02010600030101010101" pitchFamily="2" charset="-122"/>
                <a:cs typeface="Arial Narrow" panose="020B0606020202030204" charset="0"/>
              </a:rPr>
              <a:t>continue:</a:t>
            </a:r>
            <a:endParaRPr lang="en-US" altLang="en-US" sz="1800" b="1" dirty="0">
              <a:solidFill>
                <a:srgbClr val="7030A0"/>
              </a:solidFill>
              <a:latin typeface="Arial Narrow" panose="020B0606020202030204" charset="0"/>
              <a:ea typeface="SimSun" panose="02010600030101010101" pitchFamily="2" charset="-122"/>
              <a:cs typeface="Arial Narrow" panose="020B0606020202030204" charset="0"/>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1421130" y="0"/>
            <a:ext cx="107708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355080" y="1010849"/>
            <a:ext cx="5591319" cy="465003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200" dirty="0">
              <a:highlight>
                <a:srgbClr val="FFFF00"/>
              </a:highlight>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473075" y="991235"/>
          <a:ext cx="11228705" cy="4933315"/>
        </p:xfrm>
        <a:graphic>
          <a:graphicData uri="http://schemas.openxmlformats.org/drawingml/2006/table">
            <a:tbl>
              <a:tblPr firstRow="1" bandRow="1">
                <a:tableStyleId>{5C22544A-7EE6-4342-B048-85BDC9FD1C3A}</a:tableStyleId>
              </a:tblPr>
              <a:tblGrid>
                <a:gridCol w="5722620"/>
                <a:gridCol w="5506085"/>
              </a:tblGrid>
              <a:tr h="637540">
                <a:tc>
                  <a:txBody>
                    <a:bodyPr/>
                    <a:lstStyle/>
                    <a:p>
                      <a:pPr marL="342900" indent="-342900" algn="ctr">
                        <a:buFont typeface="Wingdings" panose="05000000000000000000" charset="0"/>
                        <a:buChar char="v"/>
                      </a:pPr>
                      <a:r>
                        <a:rPr lang="en-US" sz="1800" dirty="0">
                          <a:solidFill>
                            <a:schemeClr val="tx1"/>
                          </a:solidFill>
                          <a:latin typeface="Arial Narrow" panose="020B0606020202030204" charset="0"/>
                          <a:cs typeface="Arial Narrow" panose="020B0606020202030204" charset="0"/>
                        </a:rPr>
                        <a:t>This Study</a:t>
                      </a:r>
                      <a:endParaRPr lang="en-US" sz="1800" dirty="0">
                        <a:solidFill>
                          <a:schemeClr val="tx1"/>
                        </a:solidFill>
                        <a:latin typeface="Arial Narrow" panose="020B0606020202030204" charset="0"/>
                        <a:cs typeface="Arial Narrow" panose="020B06060202020302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20000"/>
                        <a:lumOff val="80000"/>
                      </a:schemeClr>
                    </a:solidFill>
                  </a:tcPr>
                </a:tc>
                <a:tc>
                  <a:txBody>
                    <a:bodyPr/>
                    <a:lstStyle/>
                    <a:p>
                      <a:pPr marL="342900" indent="-342900" algn="ctr">
                        <a:buFont typeface="Wingdings" panose="05000000000000000000" charset="0"/>
                        <a:buChar char="v"/>
                      </a:pPr>
                      <a:r>
                        <a:rPr lang="en-US" sz="1800" dirty="0">
                          <a:solidFill>
                            <a:schemeClr val="tx1"/>
                          </a:solidFill>
                          <a:latin typeface="Arial Narrow" panose="020B0606020202030204" charset="0"/>
                          <a:cs typeface="Arial Narrow" panose="020B0606020202030204" charset="0"/>
                        </a:rPr>
                        <a:t>Other Study</a:t>
                      </a:r>
                      <a:endParaRPr lang="en-US" sz="1800" dirty="0">
                        <a:solidFill>
                          <a:schemeClr val="tx1"/>
                        </a:solidFill>
                        <a:latin typeface="Arial Narrow" panose="020B0606020202030204" charset="0"/>
                        <a:cs typeface="Arial Narrow" panose="020B06060202020302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20000"/>
                        <a:lumOff val="80000"/>
                      </a:schemeClr>
                    </a:solidFill>
                  </a:tcPr>
                </a:tc>
              </a:tr>
              <a:tr h="1003300">
                <a:tc gridSpan="2">
                  <a:txBody>
                    <a:bodyPr/>
                    <a:p>
                      <a:pPr marL="342900" indent="-342900" algn="ctr">
                        <a:buFont typeface="Wingdings" panose="05000000000000000000" charset="0"/>
                        <a:buChar char="v"/>
                      </a:pPr>
                      <a:r>
                        <a:rPr lang="en-US" sz="1800" dirty="0">
                          <a:latin typeface="Arial Narrow" panose="020B0606020202030204" charset="0"/>
                          <a:cs typeface="Arial Narrow" panose="020B0606020202030204" charset="0"/>
                          <a:sym typeface="+mn-ea"/>
                        </a:rPr>
                        <a:t>To satisfy the requirement of the study objectives a cross-sectional survey was conducted on </a:t>
                      </a:r>
                      <a:r>
                        <a:rPr lang="en-US" sz="1800" b="1" dirty="0">
                          <a:latin typeface="Arial Narrow" panose="020B0606020202030204" charset="0"/>
                          <a:cs typeface="Arial Narrow" panose="020B0606020202030204" charset="0"/>
                          <a:sym typeface="+mn-ea"/>
                        </a:rPr>
                        <a:t>3060 Rohingya people</a:t>
                      </a:r>
                      <a:r>
                        <a:rPr lang="en-US" sz="1800" dirty="0">
                          <a:latin typeface="Arial Narrow" panose="020B0606020202030204" charset="0"/>
                          <a:cs typeface="Arial Narrow" panose="020B0606020202030204" charset="0"/>
                          <a:sym typeface="+mn-ea"/>
                        </a:rPr>
                        <a:t> </a:t>
                      </a:r>
                      <a:endParaRPr lang="en-US" sz="1800" dirty="0">
                        <a:latin typeface="Arial Narrow" panose="020B0606020202030204" charset="0"/>
                        <a:cs typeface="Arial Narrow" panose="020B0606020202030204" charset="0"/>
                        <a:sym typeface="+mn-ea"/>
                      </a:endParaRPr>
                    </a:p>
                    <a:p>
                      <a:pPr algn="ctr">
                        <a:buFont typeface="Wingdings" panose="05000000000000000000" charset="0"/>
                      </a:pPr>
                      <a:r>
                        <a:rPr lang="en-US" sz="1800" dirty="0">
                          <a:latin typeface="Arial Narrow" panose="020B0606020202030204" charset="0"/>
                          <a:cs typeface="Arial Narrow" panose="020B0606020202030204" charset="0"/>
                          <a:sym typeface="+mn-ea"/>
                        </a:rPr>
                        <a:t>living in the refugee camps at Cox’s bazar in Bangladesh. </a:t>
                      </a:r>
                      <a:endParaRPr lang="en-US" sz="1800" dirty="0">
                        <a:solidFill>
                          <a:schemeClr val="tx1"/>
                        </a:solidFill>
                        <a:latin typeface="Arial Narrow" panose="020B0606020202030204" charset="0"/>
                        <a:cs typeface="Arial Narrow" panose="020B06060202020302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003300">
                <a:tc>
                  <a:txBody>
                    <a:bodyPr/>
                    <a:lstStyle/>
                    <a:p>
                      <a:pPr marL="342900" indent="-342900" algn="ctr">
                        <a:buFont typeface="Wingdings" panose="05000000000000000000" charset="0"/>
                        <a:buChar char="v"/>
                      </a:pPr>
                      <a:r>
                        <a:rPr lang="en-US" sz="1800" dirty="0">
                          <a:solidFill>
                            <a:schemeClr val="tx1"/>
                          </a:solidFill>
                          <a:latin typeface="Arial Narrow" panose="020B0606020202030204" charset="0"/>
                          <a:cs typeface="Arial Narrow" panose="020B0606020202030204" charset="0"/>
                        </a:rPr>
                        <a:t>This study has male-to-female participants with an average ratio of 51:49 towards knowledge, attitudes and practices towards communicable and non-communicable diseases  </a:t>
                      </a:r>
                      <a:endParaRPr lang="en-US" sz="1800" dirty="0">
                        <a:solidFill>
                          <a:schemeClr val="tx1"/>
                        </a:solidFill>
                        <a:latin typeface="Arial Narrow" panose="020B0606020202030204" charset="0"/>
                        <a:cs typeface="Arial Narrow" panose="020B06060202020302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342900" indent="-342900" algn="ctr">
                        <a:buFont typeface="Wingdings" panose="05000000000000000000" charset="0"/>
                        <a:buChar char="v"/>
                      </a:pPr>
                      <a:r>
                        <a:rPr lang="en-US" sz="1800" dirty="0">
                          <a:solidFill>
                            <a:schemeClr val="tx1"/>
                          </a:solidFill>
                          <a:latin typeface="Arial Narrow" panose="020B0606020202030204" charset="0"/>
                          <a:cs typeface="Arial Narrow" panose="020B0606020202030204" charset="0"/>
                        </a:rPr>
                        <a:t>A Jordanian study on the refugee population was slightly different, where the gender ratio was 39:61 </a:t>
                      </a:r>
                      <a:endParaRPr lang="en-US" sz="1800" dirty="0">
                        <a:solidFill>
                          <a:schemeClr val="tx1"/>
                        </a:solidFill>
                        <a:latin typeface="Arial Narrow" panose="020B0606020202030204" charset="0"/>
                        <a:cs typeface="Arial Narrow" panose="020B0606020202030204" charset="0"/>
                      </a:endParaRPr>
                    </a:p>
                    <a:p>
                      <a:pPr algn="ctr">
                        <a:buFont typeface="Wingdings" panose="05000000000000000000" charset="0"/>
                      </a:pPr>
                      <a:r>
                        <a:rPr lang="en-US" sz="1800" dirty="0">
                          <a:solidFill>
                            <a:schemeClr val="tx1"/>
                          </a:solidFill>
                          <a:latin typeface="Arial Narrow" panose="020B0606020202030204" charset="0"/>
                          <a:cs typeface="Arial Narrow" panose="020B0606020202030204" charset="0"/>
                        </a:rPr>
                        <a:t>(Kimbrough et al., 2022). </a:t>
                      </a:r>
                      <a:endParaRPr lang="en-US" sz="1800" dirty="0">
                        <a:solidFill>
                          <a:schemeClr val="tx1"/>
                        </a:solidFill>
                        <a:latin typeface="Arial Narrow" panose="020B0606020202030204" charset="0"/>
                        <a:cs typeface="Arial Narrow" panose="020B06060202020302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267460">
                <a:tc>
                  <a:txBody>
                    <a:bodyPr/>
                    <a:lstStyle/>
                    <a:p>
                      <a:pPr marL="342900" indent="-342900" algn="ctr">
                        <a:buFont typeface="Wingdings" panose="05000000000000000000" charset="0"/>
                        <a:buChar char="v"/>
                      </a:pPr>
                      <a:r>
                        <a:rPr lang="en-US" sz="1800" dirty="0">
                          <a:solidFill>
                            <a:schemeClr val="tx1"/>
                          </a:solidFill>
                          <a:latin typeface="Arial Narrow" panose="020B0606020202030204" charset="0"/>
                          <a:cs typeface="Arial Narrow" panose="020B0606020202030204" charset="0"/>
                        </a:rPr>
                        <a:t>This study showed that 84% of participants have the knowledge and 78% has positive attitudes towards water-borne diseases</a:t>
                      </a:r>
                      <a:endParaRPr lang="en-US" sz="1800" dirty="0">
                        <a:solidFill>
                          <a:schemeClr val="tx1"/>
                        </a:solidFill>
                        <a:latin typeface="Arial Narrow" panose="020B0606020202030204" charset="0"/>
                        <a:cs typeface="Arial Narrow" panose="020B06060202020302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marL="342900" indent="-342900" algn="ctr">
                        <a:buFont typeface="Wingdings" panose="05000000000000000000" charset="0"/>
                        <a:buChar char="v"/>
                      </a:pPr>
                      <a:r>
                        <a:rPr lang="en-US" sz="1800" dirty="0">
                          <a:solidFill>
                            <a:schemeClr val="tx1"/>
                          </a:solidFill>
                          <a:latin typeface="Arial Narrow" panose="020B0606020202030204" charset="0"/>
                          <a:cs typeface="Arial Narrow" panose="020B0606020202030204" charset="0"/>
                        </a:rPr>
                        <a:t>A Lebanese study on the refugee settlement both have lower knowledge, 22% and a less positive attitude, 8% </a:t>
                      </a:r>
                      <a:endParaRPr lang="en-US" sz="1800" dirty="0">
                        <a:solidFill>
                          <a:schemeClr val="tx1"/>
                        </a:solidFill>
                        <a:latin typeface="Arial Narrow" panose="020B0606020202030204" charset="0"/>
                        <a:cs typeface="Arial Narrow" panose="020B0606020202030204" charset="0"/>
                      </a:endParaRPr>
                    </a:p>
                    <a:p>
                      <a:pPr algn="ctr">
                        <a:buFont typeface="Wingdings" panose="05000000000000000000" charset="0"/>
                      </a:pPr>
                      <a:r>
                        <a:rPr lang="en-US" sz="1800" dirty="0">
                          <a:solidFill>
                            <a:schemeClr val="tx1"/>
                          </a:solidFill>
                          <a:latin typeface="Arial Narrow" panose="020B0606020202030204" charset="0"/>
                          <a:cs typeface="Arial Narrow" panose="020B0606020202030204" charset="0"/>
                        </a:rPr>
                        <a:t>towards water-borne diseases </a:t>
                      </a:r>
                      <a:endParaRPr lang="en-US" sz="1800" dirty="0">
                        <a:solidFill>
                          <a:schemeClr val="tx1"/>
                        </a:solidFill>
                        <a:latin typeface="Arial Narrow" panose="020B0606020202030204" charset="0"/>
                        <a:cs typeface="Arial Narrow" panose="020B0606020202030204" charset="0"/>
                      </a:endParaRPr>
                    </a:p>
                    <a:p>
                      <a:pPr algn="ctr">
                        <a:buFont typeface="Wingdings" panose="05000000000000000000" charset="0"/>
                      </a:pPr>
                      <a:r>
                        <a:rPr lang="en-US" sz="1800" dirty="0">
                          <a:solidFill>
                            <a:schemeClr val="tx1"/>
                          </a:solidFill>
                          <a:latin typeface="Arial Narrow" panose="020B0606020202030204" charset="0"/>
                          <a:cs typeface="Arial Narrow" panose="020B0606020202030204" charset="0"/>
                        </a:rPr>
                        <a:t>       (</a:t>
                      </a:r>
                      <a:r>
                        <a:rPr lang="en-US" sz="1800" b="0" i="0" dirty="0" err="1">
                          <a:solidFill>
                            <a:schemeClr val="tx1"/>
                          </a:solidFill>
                          <a:effectLst/>
                          <a:latin typeface="Arial Narrow" panose="020B0606020202030204" charset="0"/>
                          <a:cs typeface="Arial Narrow" panose="020B0606020202030204" charset="0"/>
                        </a:rPr>
                        <a:t>Malaeb</a:t>
                      </a:r>
                      <a:r>
                        <a:rPr lang="en-US" sz="1800" b="0" i="0" dirty="0">
                          <a:solidFill>
                            <a:schemeClr val="tx1"/>
                          </a:solidFill>
                          <a:effectLst/>
                          <a:latin typeface="Arial Narrow" panose="020B0606020202030204" charset="0"/>
                          <a:cs typeface="Arial Narrow" panose="020B0606020202030204" charset="0"/>
                        </a:rPr>
                        <a:t> et al., 2022</a:t>
                      </a:r>
                      <a:r>
                        <a:rPr lang="en-US" sz="1800" dirty="0">
                          <a:solidFill>
                            <a:schemeClr val="tx1"/>
                          </a:solidFill>
                          <a:latin typeface="Arial Narrow" panose="020B0606020202030204" charset="0"/>
                          <a:cs typeface="Arial Narrow" panose="020B0606020202030204" charset="0"/>
                        </a:rPr>
                        <a:t>).</a:t>
                      </a:r>
                      <a:endParaRPr lang="en-US" sz="1800" dirty="0">
                        <a:solidFill>
                          <a:schemeClr val="tx1"/>
                        </a:solidFill>
                        <a:latin typeface="Arial Narrow" panose="020B0606020202030204" charset="0"/>
                        <a:cs typeface="Arial Narrow" panose="020B06060202020302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021715">
                <a:tc>
                  <a:txBody>
                    <a:bodyPr/>
                    <a:p>
                      <a:pPr marL="285750" indent="-285750" algn="ctr">
                        <a:buFont typeface="Wingdings" panose="05000000000000000000" charset="0"/>
                        <a:buChar char="v"/>
                      </a:pPr>
                      <a:r>
                        <a:rPr lang="en-US" sz="1800" dirty="0">
                          <a:solidFill>
                            <a:schemeClr val="tx1"/>
                          </a:solidFill>
                          <a:latin typeface="Arial Narrow" panose="020B0606020202030204" charset="0"/>
                          <a:cs typeface="Arial Narrow" panose="020B0606020202030204" charset="0"/>
                        </a:rPr>
                        <a:t>This study showed that young age (21-30) years participants mostly thought that health education could help to prevent diseases from spreading (p&lt;.001). </a:t>
                      </a:r>
                      <a:endParaRPr lang="en-US" sz="1800" dirty="0">
                        <a:solidFill>
                          <a:schemeClr val="tx1"/>
                        </a:solidFill>
                        <a:latin typeface="Arial Narrow" panose="020B0606020202030204" charset="0"/>
                        <a:cs typeface="Arial Narrow" panose="020B06060202020302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marL="285750" indent="-285750" algn="ctr">
                        <a:buFont typeface="Wingdings" panose="05000000000000000000" charset="0"/>
                        <a:buChar char="v"/>
                      </a:pPr>
                      <a:r>
                        <a:rPr lang="en-US" sz="1800" dirty="0">
                          <a:solidFill>
                            <a:schemeClr val="tx1"/>
                          </a:solidFill>
                          <a:latin typeface="Arial Narrow" panose="020B0606020202030204" charset="0"/>
                          <a:cs typeface="Arial Narrow" panose="020B0606020202030204" charset="0"/>
                        </a:rPr>
                        <a:t>A similar study on the same population showed that similar age populations had thought about health education. </a:t>
                      </a:r>
                      <a:endParaRPr lang="en-US" sz="1800" dirty="0">
                        <a:solidFill>
                          <a:schemeClr val="tx1"/>
                        </a:solidFill>
                        <a:latin typeface="Arial Narrow" panose="020B0606020202030204" charset="0"/>
                        <a:cs typeface="Arial Narrow" panose="020B0606020202030204" charset="0"/>
                      </a:endParaRPr>
                    </a:p>
                    <a:p>
                      <a:pPr algn="ctr">
                        <a:buFont typeface="Wingdings" panose="05000000000000000000" charset="0"/>
                      </a:pPr>
                      <a:r>
                        <a:rPr lang="en-US" sz="1800" dirty="0">
                          <a:solidFill>
                            <a:schemeClr val="tx1"/>
                          </a:solidFill>
                          <a:latin typeface="Arial Narrow" panose="020B0606020202030204" charset="0"/>
                          <a:cs typeface="Arial Narrow" panose="020B0606020202030204" charset="0"/>
                        </a:rPr>
                        <a:t>(</a:t>
                      </a:r>
                      <a:r>
                        <a:rPr lang="en-US" sz="1800" b="0" i="0" dirty="0" err="1">
                          <a:solidFill>
                            <a:schemeClr val="tx1"/>
                          </a:solidFill>
                          <a:effectLst/>
                          <a:latin typeface="Arial Narrow" panose="020B0606020202030204" charset="0"/>
                          <a:cs typeface="Arial Narrow" panose="020B0606020202030204" charset="0"/>
                        </a:rPr>
                        <a:t>Shohel</a:t>
                      </a:r>
                      <a:r>
                        <a:rPr lang="en-US" sz="1800" b="0" i="0" dirty="0">
                          <a:solidFill>
                            <a:schemeClr val="tx1"/>
                          </a:solidFill>
                          <a:effectLst/>
                          <a:latin typeface="Arial Narrow" panose="020B0606020202030204" charset="0"/>
                          <a:cs typeface="Arial Narrow" panose="020B0606020202030204" charset="0"/>
                        </a:rPr>
                        <a:t>, 2022</a:t>
                      </a:r>
                      <a:r>
                        <a:rPr lang="en-US" sz="1800" dirty="0">
                          <a:solidFill>
                            <a:schemeClr val="tx1"/>
                          </a:solidFill>
                          <a:latin typeface="Arial Narrow" panose="020B0606020202030204" charset="0"/>
                          <a:cs typeface="Arial Narrow" panose="020B0606020202030204" charset="0"/>
                        </a:rPr>
                        <a:t>)</a:t>
                      </a:r>
                      <a:endParaRPr lang="en-US" sz="1800" dirty="0">
                        <a:solidFill>
                          <a:schemeClr val="tx1"/>
                        </a:solidFill>
                        <a:latin typeface="Arial Narrow" panose="020B0606020202030204" charset="0"/>
                        <a:cs typeface="Arial Narrow" panose="020B06060202020302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5" name="Rectangles 4"/>
          <p:cNvSpPr/>
          <p:nvPr/>
        </p:nvSpPr>
        <p:spPr>
          <a:xfrm>
            <a:off x="0" y="0"/>
            <a:ext cx="12192000" cy="62674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Discussions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Rectangles 5"/>
          <p:cNvSpPr/>
          <p:nvPr/>
        </p:nvSpPr>
        <p:spPr>
          <a:xfrm>
            <a:off x="0" y="6548120"/>
            <a:ext cx="12192000" cy="308610"/>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Content Placeholder 19"/>
          <p:cNvPicPr>
            <a:picLocks noChangeAspect="1"/>
          </p:cNvPicPr>
          <p:nvPr>
            <p:ph idx="1"/>
          </p:nvPr>
        </p:nvPicPr>
        <p:blipFill rotWithShape="1">
          <a:blip r:embed="rId1">
            <a:extLst>
              <a:ext uri="{28A0092B-C50C-407E-A947-70E740481C1C}">
                <a14:useLocalDpi xmlns:a14="http://schemas.microsoft.com/office/drawing/2010/main" val="0"/>
              </a:ext>
            </a:extLst>
          </a:blip>
          <a:srcRect r="2" b="30014"/>
          <a:stretch>
            <a:fillRect/>
          </a:stretch>
        </p:blipFill>
        <p:spPr>
          <a:xfrm>
            <a:off x="793115" y="-635"/>
            <a:ext cx="10773410" cy="6858635"/>
          </a:xfrm>
          <a:prstGeom prst="rect">
            <a:avLst/>
          </a:prstGeom>
        </p:spPr>
      </p:pic>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1827530" y="863600"/>
            <a:ext cx="8662035" cy="55289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289560" y="1290320"/>
            <a:ext cx="11633200" cy="4482465"/>
          </a:xfrm>
          <a:prstGeom prst="rect">
            <a:avLst/>
          </a:prstGeom>
        </p:spPr>
        <p:txBody>
          <a:bodyPr vert="horz" lIns="68580" tIns="34290" rIns="68580" bIns="34290" rtlCol="0" anchor="ctr" anchorCtr="0">
            <a:noAutofit/>
          </a:bodyPr>
          <a:lstStyle/>
          <a:p>
            <a:pPr marL="342900" indent="-342900" algn="just">
              <a:lnSpc>
                <a:spcPct val="100000"/>
              </a:lnSpc>
              <a:spcAft>
                <a:spcPts val="600"/>
              </a:spcAft>
              <a:buFont typeface="Wingdings" panose="05000000000000000000" charset="0"/>
              <a:buChar char="§"/>
            </a:pPr>
            <a:r>
              <a:rPr lang="en-US" sz="2000" dirty="0">
                <a:latin typeface="Arial Narrow" panose="020B0606020202030204" charset="0"/>
                <a:cs typeface="Arial Narrow" panose="020B0606020202030204" charset="0"/>
              </a:rPr>
              <a:t>Gaining insight into the epidemiology of diseases among the FDMN community is essential for implementing effective healthcare interventions. </a:t>
            </a:r>
            <a:endParaRPr lang="en-US" sz="2000" dirty="0">
              <a:latin typeface="Arial Narrow" panose="020B0606020202030204" charset="0"/>
              <a:cs typeface="Arial Narrow" panose="020B0606020202030204" charset="0"/>
            </a:endParaRPr>
          </a:p>
          <a:p>
            <a:pPr marL="342900" indent="-342900" algn="just">
              <a:lnSpc>
                <a:spcPct val="100000"/>
              </a:lnSpc>
              <a:spcAft>
                <a:spcPts val="600"/>
              </a:spcAft>
              <a:buFont typeface="Wingdings" panose="05000000000000000000" charset="0"/>
              <a:buChar char="§"/>
            </a:pPr>
            <a:endParaRPr lang="en-US" sz="2000" dirty="0">
              <a:latin typeface="Arial Narrow" panose="020B0606020202030204" charset="0"/>
              <a:cs typeface="Arial Narrow" panose="020B0606020202030204" charset="0"/>
            </a:endParaRPr>
          </a:p>
          <a:p>
            <a:pPr marL="342900" indent="-342900" algn="just">
              <a:lnSpc>
                <a:spcPct val="100000"/>
              </a:lnSpc>
              <a:spcAft>
                <a:spcPts val="600"/>
              </a:spcAft>
              <a:buFont typeface="Wingdings" panose="05000000000000000000" charset="0"/>
              <a:buChar char="§"/>
            </a:pPr>
            <a:r>
              <a:rPr lang="en-US" sz="2000" dirty="0">
                <a:latin typeface="Arial Narrow" panose="020B0606020202030204" charset="0"/>
                <a:cs typeface="Arial Narrow" panose="020B0606020202030204" charset="0"/>
              </a:rPr>
              <a:t>An analysis of the frequency, occurrence, and spread of different diseases can offer valuable understanding of the health difficulties experienced by this susceptible group. </a:t>
            </a:r>
            <a:endParaRPr lang="en-US" sz="2000" dirty="0">
              <a:latin typeface="Arial Narrow" panose="020B0606020202030204" charset="0"/>
              <a:cs typeface="Arial Narrow" panose="020B0606020202030204" charset="0"/>
            </a:endParaRPr>
          </a:p>
          <a:p>
            <a:pPr marL="342900" indent="-342900" algn="just">
              <a:lnSpc>
                <a:spcPct val="100000"/>
              </a:lnSpc>
              <a:spcAft>
                <a:spcPts val="600"/>
              </a:spcAft>
              <a:buFont typeface="Wingdings" panose="05000000000000000000" charset="0"/>
              <a:buChar char="§"/>
            </a:pPr>
            <a:endParaRPr lang="en-US" sz="2000" dirty="0">
              <a:latin typeface="Arial Narrow" panose="020B0606020202030204" charset="0"/>
              <a:cs typeface="Arial Narrow" panose="020B0606020202030204" charset="0"/>
            </a:endParaRPr>
          </a:p>
          <a:p>
            <a:pPr marL="342900" indent="-342900" algn="just">
              <a:lnSpc>
                <a:spcPct val="100000"/>
              </a:lnSpc>
              <a:spcAft>
                <a:spcPts val="600"/>
              </a:spcAft>
              <a:buFont typeface="Wingdings" panose="05000000000000000000" charset="0"/>
              <a:buChar char="§"/>
            </a:pPr>
            <a:r>
              <a:rPr lang="en-US" sz="2000" dirty="0">
                <a:latin typeface="Arial Narrow" panose="020B0606020202030204" charset="0"/>
                <a:cs typeface="Arial Narrow" panose="020B0606020202030204" charset="0"/>
              </a:rPr>
              <a:t>Overpopulation, restricted availability of potable water, and insufficient sanitary infrastructure can potentially facilitate the transmission of contagious illnesses.</a:t>
            </a:r>
            <a:endParaRPr lang="en-US" sz="2000" dirty="0">
              <a:latin typeface="Arial Narrow" panose="020B0606020202030204" charset="0"/>
              <a:cs typeface="Arial Narrow" panose="020B0606020202030204" charset="0"/>
            </a:endParaRPr>
          </a:p>
        </p:txBody>
      </p:sp>
      <p:sp>
        <p:nvSpPr>
          <p:cNvPr id="5" name="Rectangles 4"/>
          <p:cNvSpPr/>
          <p:nvPr/>
        </p:nvSpPr>
        <p:spPr>
          <a:xfrm>
            <a:off x="0" y="0"/>
            <a:ext cx="12192635" cy="62674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Discussions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Rectangles 5"/>
          <p:cNvSpPr/>
          <p:nvPr/>
        </p:nvSpPr>
        <p:spPr>
          <a:xfrm>
            <a:off x="0" y="6548120"/>
            <a:ext cx="12192000" cy="28003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2546350" y="857250"/>
            <a:ext cx="812101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302260" y="1113155"/>
            <a:ext cx="11600815" cy="4948555"/>
          </a:xfrm>
          <a:prstGeom prst="rect">
            <a:avLst/>
          </a:prstGeom>
        </p:spPr>
        <p:txBody>
          <a:bodyPr vert="horz" lIns="68580" tIns="34290" rIns="68580" bIns="34290" rtlCol="0" anchor="ctr" anchorCtr="0">
            <a:noAutofit/>
          </a:bodyPr>
          <a:lstStyle/>
          <a:p>
            <a:pPr marL="342900" indent="-342900" algn="just">
              <a:lnSpc>
                <a:spcPct val="100000"/>
              </a:lnSpc>
              <a:spcAft>
                <a:spcPts val="600"/>
              </a:spcAft>
              <a:buFont typeface="Wingdings" panose="05000000000000000000" charset="0"/>
              <a:buChar char="§"/>
            </a:pPr>
            <a:r>
              <a:rPr lang="en-US" sz="2000" dirty="0">
                <a:latin typeface="Arial Narrow" panose="020B0606020202030204" charset="0"/>
                <a:cs typeface="Arial Narrow" panose="020B0606020202030204" charset="0"/>
                <a:sym typeface="+mn-ea"/>
              </a:rPr>
              <a:t>Socio-demographic characteristics  such as age, gender, education, and socio-economic position exert a substantial influence on health outcomes.</a:t>
            </a:r>
            <a:endParaRPr lang="en-US" sz="2000" dirty="0">
              <a:latin typeface="Arial Narrow" panose="020B0606020202030204" charset="0"/>
              <a:cs typeface="Arial Narrow" panose="020B0606020202030204" charset="0"/>
            </a:endParaRPr>
          </a:p>
          <a:p>
            <a:pPr marL="342900" indent="-342900" algn="just">
              <a:lnSpc>
                <a:spcPct val="100000"/>
              </a:lnSpc>
              <a:spcAft>
                <a:spcPts val="600"/>
              </a:spcAft>
              <a:buFont typeface="Wingdings" panose="05000000000000000000" charset="0"/>
              <a:buChar char="§"/>
            </a:pPr>
            <a:endParaRPr lang="en-US" sz="2000" dirty="0">
              <a:latin typeface="Arial Narrow" panose="020B0606020202030204" charset="0"/>
              <a:cs typeface="Arial Narrow" panose="020B0606020202030204" charset="0"/>
            </a:endParaRPr>
          </a:p>
          <a:p>
            <a:pPr marL="342900" indent="-342900" algn="just">
              <a:lnSpc>
                <a:spcPct val="100000"/>
              </a:lnSpc>
              <a:spcAft>
                <a:spcPts val="600"/>
              </a:spcAft>
              <a:buFont typeface="Wingdings" panose="05000000000000000000" charset="0"/>
              <a:buChar char="§"/>
            </a:pPr>
            <a:r>
              <a:rPr lang="en-US" sz="2000" dirty="0">
                <a:latin typeface="Arial Narrow" panose="020B0606020202030204" charset="0"/>
                <a:cs typeface="Arial Narrow" panose="020B0606020202030204" charset="0"/>
              </a:rPr>
              <a:t>Women and children may have unique health obstacles compared to adult males. It is a matter of importance to focus on w</a:t>
            </a:r>
            <a:r>
              <a:rPr lang="en-US" sz="2000" dirty="0">
                <a:latin typeface="Arial Narrow" panose="020B0606020202030204" charset="0"/>
                <a:cs typeface="Arial Narrow" panose="020B0606020202030204" charset="0"/>
                <a:sym typeface="+mn-ea"/>
              </a:rPr>
              <a:t>omen and children more to ensure health care facilities, fundamental needs and needs during emergency.</a:t>
            </a:r>
            <a:endParaRPr lang="en-US" sz="2000" dirty="0">
              <a:latin typeface="Arial Narrow" panose="020B0606020202030204" charset="0"/>
              <a:cs typeface="Arial Narrow" panose="020B0606020202030204" charset="0"/>
            </a:endParaRPr>
          </a:p>
          <a:p>
            <a:pPr marL="342900" indent="-342900" algn="just">
              <a:lnSpc>
                <a:spcPct val="100000"/>
              </a:lnSpc>
              <a:spcAft>
                <a:spcPts val="600"/>
              </a:spcAft>
              <a:buFont typeface="Wingdings" panose="05000000000000000000" charset="0"/>
              <a:buChar char="§"/>
            </a:pPr>
            <a:endParaRPr lang="en-US" sz="2000" dirty="0">
              <a:latin typeface="Arial Narrow" panose="020B0606020202030204" charset="0"/>
              <a:cs typeface="Arial Narrow" panose="020B0606020202030204" charset="0"/>
            </a:endParaRPr>
          </a:p>
          <a:p>
            <a:pPr marL="342900" indent="-342900" algn="just">
              <a:lnSpc>
                <a:spcPct val="100000"/>
              </a:lnSpc>
              <a:spcAft>
                <a:spcPts val="600"/>
              </a:spcAft>
              <a:buFont typeface="Wingdings" panose="05000000000000000000" charset="0"/>
              <a:buChar char="§"/>
            </a:pPr>
            <a:r>
              <a:rPr lang="en-US" sz="2000" dirty="0">
                <a:latin typeface="Arial Narrow" panose="020B0606020202030204" charset="0"/>
                <a:cs typeface="Arial Narrow" panose="020B0606020202030204" charset="0"/>
                <a:sym typeface="+mn-ea"/>
              </a:rPr>
              <a:t>Health education initiatives have the potential to significantly enhance health habits, lifestyles, and overall health status among the FDMN community. </a:t>
            </a:r>
            <a:endParaRPr lang="en-US" sz="2000" dirty="0">
              <a:latin typeface="Arial Narrow" panose="020B0606020202030204" charset="0"/>
              <a:cs typeface="Arial Narrow" panose="020B0606020202030204" charset="0"/>
            </a:endParaRPr>
          </a:p>
        </p:txBody>
      </p:sp>
      <p:sp>
        <p:nvSpPr>
          <p:cNvPr id="5" name="Rectangles 4"/>
          <p:cNvSpPr/>
          <p:nvPr/>
        </p:nvSpPr>
        <p:spPr>
          <a:xfrm>
            <a:off x="0" y="0"/>
            <a:ext cx="12192635" cy="62674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rPr>
              <a:t>Discussions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Rectangles 5"/>
          <p:cNvSpPr/>
          <p:nvPr/>
        </p:nvSpPr>
        <p:spPr>
          <a:xfrm>
            <a:off x="0" y="6548120"/>
            <a:ext cx="12192000" cy="28003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aphic 185"/>
          <p:cNvGrpSpPr>
            <a:grpSpLocks noGrp="1" noRot="1" noChangeAspect="1" noMove="1" noResize="1" noUngrp="1"/>
          </p:cNvGrpSpPr>
          <p:nvPr/>
        </p:nvGrpSpPr>
        <p:grpSpPr>
          <a:xfrm>
            <a:off x="8882647" y="5461848"/>
            <a:ext cx="790850" cy="352267"/>
            <a:chOff x="9841624" y="4115729"/>
            <a:chExt cx="602169" cy="268223"/>
          </a:xfrm>
          <a:solidFill>
            <a:schemeClr val="bg1"/>
          </a:solidFill>
        </p:grpSpPr>
        <p:sp>
          <p:nvSpPr>
            <p:cNvPr id="58" name="Freeform: Shape 57"/>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350"/>
            </a:p>
          </p:txBody>
        </p:sp>
        <p:sp>
          <p:nvSpPr>
            <p:cNvPr id="59" name="Freeform: Shape 58"/>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350"/>
            </a:p>
          </p:txBody>
        </p:sp>
        <p:sp>
          <p:nvSpPr>
            <p:cNvPr id="60" name="Freeform: Shape 59"/>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350"/>
            </a:p>
          </p:txBody>
        </p:sp>
        <p:sp>
          <p:nvSpPr>
            <p:cNvPr id="61" name="Freeform: Shape 60"/>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350"/>
            </a:p>
          </p:txBody>
        </p:sp>
        <p:sp>
          <p:nvSpPr>
            <p:cNvPr id="62" name="Freeform: Shape 61"/>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350"/>
            </a:p>
          </p:txBody>
        </p:sp>
      </p:grpSp>
      <p:sp>
        <p:nvSpPr>
          <p:cNvPr id="5" name="Rectangles 4"/>
          <p:cNvSpPr/>
          <p:nvPr/>
        </p:nvSpPr>
        <p:spPr>
          <a:xfrm>
            <a:off x="0" y="0"/>
            <a:ext cx="12192635" cy="62674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2"/>
                </a:solidFill>
                <a:effectLst/>
                <a:latin typeface="Arial Narrow" panose="020B0606020202030204" charset="0"/>
                <a:ea typeface="SimSun" panose="02010600030101010101" pitchFamily="2" charset="-122"/>
                <a:cs typeface="Arial Narrow" panose="020B0606020202030204" charset="0"/>
              </a:rPr>
              <a:t>Conclusion</a:t>
            </a:r>
            <a:endParaRPr kumimoji="0" lang="en-US" altLang="zh-CN" sz="2800" b="1" i="0" u="none" strike="noStrike" cap="none" normalizeH="0" baseline="0" smtClean="0">
              <a:ln>
                <a:noFill/>
              </a:ln>
              <a:solidFill>
                <a:schemeClr val="tx2"/>
              </a:solidFill>
              <a:effectLst/>
              <a:latin typeface="Arial Narrow" panose="020B0606020202030204" charset="0"/>
              <a:ea typeface="SimSun" panose="02010600030101010101" pitchFamily="2" charset="-122"/>
              <a:cs typeface="Arial Narrow" panose="020B0606020202030204" charset="0"/>
            </a:endParaRPr>
          </a:p>
        </p:txBody>
      </p:sp>
      <p:sp>
        <p:nvSpPr>
          <p:cNvPr id="7" name="Rectangles 6"/>
          <p:cNvSpPr/>
          <p:nvPr/>
        </p:nvSpPr>
        <p:spPr>
          <a:xfrm>
            <a:off x="0" y="6548120"/>
            <a:ext cx="12192000" cy="28003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0" name="Text Box 99"/>
          <p:cNvSpPr txBox="1"/>
          <p:nvPr/>
        </p:nvSpPr>
        <p:spPr>
          <a:xfrm>
            <a:off x="222250" y="981710"/>
            <a:ext cx="11751310" cy="5169535"/>
          </a:xfrm>
          <a:prstGeom prst="rect">
            <a:avLst/>
          </a:prstGeom>
          <a:noFill/>
          <a:ln w="9525">
            <a:noFill/>
          </a:ln>
        </p:spPr>
        <p:txBody>
          <a:bodyPr wrap="square">
            <a:spAutoFit/>
          </a:bodyPr>
          <a:p>
            <a:pPr marL="285750" indent="-285750" algn="just">
              <a:lnSpc>
                <a:spcPct val="150000"/>
              </a:lnSpc>
              <a:buFont typeface="Wingdings" panose="05000000000000000000" charset="0"/>
              <a:buChar char="q"/>
            </a:pPr>
            <a:r>
              <a:rPr lang="en-US" sz="2000" b="0">
                <a:latin typeface="Arial Narrow" panose="020B0606020202030204" charset="0"/>
                <a:ea typeface="SimSun" panose="02010600030101010101" pitchFamily="2" charset="-122"/>
              </a:rPr>
              <a:t>This study offer significant insights into the understanding and behaviors pertaining to both communicable and non-communicable diseases within the Rohingya people in Cox’s Bazar Camp.</a:t>
            </a:r>
            <a:endParaRPr lang="en-US" sz="2000" b="0">
              <a:latin typeface="Arial Narrow" panose="020B0606020202030204" charset="0"/>
              <a:ea typeface="SimSun" panose="02010600030101010101" pitchFamily="2" charset="-122"/>
            </a:endParaRPr>
          </a:p>
          <a:p>
            <a:pPr marL="285750" indent="-285750" algn="just">
              <a:lnSpc>
                <a:spcPct val="150000"/>
              </a:lnSpc>
              <a:buFont typeface="Wingdings" panose="05000000000000000000" charset="0"/>
              <a:buChar char="q"/>
            </a:pPr>
            <a:endParaRPr lang="en-US" sz="2000" b="0">
              <a:latin typeface="Arial Narrow" panose="020B0606020202030204" charset="0"/>
              <a:ea typeface="SimSun" panose="02010600030101010101" pitchFamily="2" charset="-122"/>
            </a:endParaRPr>
          </a:p>
          <a:p>
            <a:pPr marL="285750" indent="-285750" algn="just">
              <a:lnSpc>
                <a:spcPct val="150000"/>
              </a:lnSpc>
              <a:buFont typeface="Wingdings" panose="05000000000000000000" charset="0"/>
              <a:buChar char="q"/>
            </a:pPr>
            <a:r>
              <a:rPr lang="en-US" sz="2000" b="0">
                <a:latin typeface="Arial Narrow" panose="020B0606020202030204" charset="0"/>
                <a:ea typeface="SimSun" panose="02010600030101010101" pitchFamily="2" charset="-122"/>
              </a:rPr>
              <a:t>The study has revealed noteworthy correlations between socio-demographic variables, knowledge pertaining to health education, and individuals' attitudes towards health education.</a:t>
            </a:r>
            <a:endParaRPr lang="en-US" sz="2000" b="0">
              <a:latin typeface="Arial Narrow" panose="020B0606020202030204" charset="0"/>
              <a:ea typeface="SimSun" panose="02010600030101010101" pitchFamily="2" charset="-122"/>
            </a:endParaRPr>
          </a:p>
          <a:p>
            <a:pPr marL="285750" indent="-285750" algn="just">
              <a:lnSpc>
                <a:spcPct val="150000"/>
              </a:lnSpc>
              <a:buFont typeface="Wingdings" panose="05000000000000000000" charset="0"/>
              <a:buChar char="q"/>
            </a:pPr>
            <a:endParaRPr lang="en-US" sz="2000" b="0">
              <a:latin typeface="Arial Narrow" panose="020B0606020202030204" charset="0"/>
              <a:ea typeface="SimSun" panose="02010600030101010101" pitchFamily="2" charset="-122"/>
            </a:endParaRPr>
          </a:p>
          <a:p>
            <a:pPr marL="285750" indent="-285750" algn="just">
              <a:lnSpc>
                <a:spcPct val="150000"/>
              </a:lnSpc>
              <a:buFont typeface="Wingdings" panose="05000000000000000000" charset="0"/>
              <a:buChar char="q"/>
            </a:pPr>
            <a:r>
              <a:rPr lang="en-US" sz="2000" b="0">
                <a:latin typeface="Arial Narrow" panose="020B0606020202030204" charset="0"/>
                <a:ea typeface="SimSun" panose="02010600030101010101" pitchFamily="2" charset="-122"/>
              </a:rPr>
              <a:t>This study offer significant insights into the knowledge and awareness on  different diseases, health behaviors, ideas on nutrients, their sources, malnutrition and linked factors. </a:t>
            </a:r>
            <a:endParaRPr lang="en-US" sz="2000" b="0">
              <a:latin typeface="Arial Narrow" panose="020B0606020202030204" charset="0"/>
              <a:ea typeface="SimSun" panose="02010600030101010101" pitchFamily="2" charset="-122"/>
            </a:endParaRPr>
          </a:p>
          <a:p>
            <a:pPr marL="285750" indent="-285750" algn="just">
              <a:lnSpc>
                <a:spcPct val="150000"/>
              </a:lnSpc>
              <a:buFont typeface="Wingdings" panose="05000000000000000000" charset="0"/>
              <a:buChar char="q"/>
            </a:pPr>
            <a:endParaRPr lang="en-US" sz="2000" b="0">
              <a:latin typeface="Arial Narrow" panose="020B0606020202030204" charset="0"/>
              <a:ea typeface="SimSun" panose="02010600030101010101" pitchFamily="2" charset="-122"/>
            </a:endParaRPr>
          </a:p>
          <a:p>
            <a:pPr marL="285750" indent="-285750" algn="just">
              <a:lnSpc>
                <a:spcPct val="150000"/>
              </a:lnSpc>
              <a:buFont typeface="Wingdings" panose="05000000000000000000" charset="0"/>
              <a:buChar char="q"/>
            </a:pPr>
            <a:r>
              <a:rPr lang="en-US" sz="2000" b="0">
                <a:latin typeface="Arial Narrow" panose="020B0606020202030204" charset="0"/>
                <a:ea typeface="SimSun" panose="02010600030101010101" pitchFamily="2" charset="-122"/>
              </a:rPr>
              <a:t>The study provides a comprehensive analysis of the Socio-Demographic factors influencing the prevalence of communicable and non-communicable diseases within the Rohingya population.</a:t>
            </a:r>
            <a:endParaRPr lang="en-US" sz="2000" b="0">
              <a:latin typeface="Arial Narrow" panose="020B0606020202030204" charset="0"/>
              <a:ea typeface="SimSun" panose="02010600030101010101" pitchFamily="2" charset="-122"/>
            </a:endParaRPr>
          </a:p>
        </p:txBody>
      </p:sp>
      <p:sp>
        <p:nvSpPr>
          <p:cNvPr id="3" name="Slide Number Placeholder 2"/>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Text Box 101"/>
          <p:cNvSpPr txBox="1"/>
          <p:nvPr/>
        </p:nvSpPr>
        <p:spPr>
          <a:xfrm>
            <a:off x="105410" y="1204595"/>
            <a:ext cx="11905615" cy="4702175"/>
          </a:xfrm>
          <a:prstGeom prst="rect">
            <a:avLst/>
          </a:prstGeom>
          <a:noFill/>
          <a:ln w="9525">
            <a:noFill/>
          </a:ln>
        </p:spPr>
        <p:txBody>
          <a:bodyPr wrap="square">
            <a:spAutoFit/>
          </a:bodyPr>
          <a:p>
            <a:pPr marL="285750" indent="-285750">
              <a:lnSpc>
                <a:spcPct val="185000"/>
              </a:lnSpc>
              <a:spcBef>
                <a:spcPts val="0"/>
              </a:spcBef>
              <a:spcAft>
                <a:spcPts val="0"/>
              </a:spcAft>
              <a:buFont typeface="Wingdings" panose="05000000000000000000" charset="0"/>
              <a:buChar char="v"/>
            </a:pPr>
            <a:r>
              <a:rPr lang="en-US">
                <a:latin typeface="Arial Narrow" panose="020B0606020202030204" charset="0"/>
                <a:cs typeface="Arial Narrow" panose="020B0606020202030204" charset="0"/>
                <a:sym typeface="+mn-ea"/>
              </a:rPr>
              <a:t>There is no alternative of training and health education regarding different health issues among different community people.</a:t>
            </a:r>
            <a:endParaRPr lang="en-US">
              <a:latin typeface="Arial Narrow" panose="020B0606020202030204" charset="0"/>
              <a:cs typeface="Arial Narrow" panose="020B0606020202030204" charset="0"/>
            </a:endParaRPr>
          </a:p>
          <a:p>
            <a:pPr marL="285750" indent="-285750">
              <a:lnSpc>
                <a:spcPct val="185000"/>
              </a:lnSpc>
              <a:spcBef>
                <a:spcPts val="0"/>
              </a:spcBef>
              <a:spcAft>
                <a:spcPts val="0"/>
              </a:spcAft>
              <a:buFont typeface="Wingdings" panose="05000000000000000000" charset="0"/>
              <a:buChar char="v"/>
            </a:pPr>
            <a:r>
              <a:rPr lang="en-US">
                <a:latin typeface="Arial Narrow" panose="020B0606020202030204" charset="0"/>
                <a:cs typeface="Arial Narrow" panose="020B0606020202030204" charset="0"/>
                <a:sym typeface="+mn-ea"/>
              </a:rPr>
              <a:t>As Rohingya people are vulnerable and living with limited resourses, awareness and health education programs should be continued.</a:t>
            </a:r>
            <a:endParaRPr lang="en-US">
              <a:latin typeface="Arial Narrow" panose="020B0606020202030204" charset="0"/>
              <a:cs typeface="Arial Narrow" panose="020B0606020202030204" charset="0"/>
            </a:endParaRPr>
          </a:p>
          <a:p>
            <a:pPr marL="285750" indent="-285750">
              <a:lnSpc>
                <a:spcPct val="185000"/>
              </a:lnSpc>
              <a:spcBef>
                <a:spcPts val="0"/>
              </a:spcBef>
              <a:spcAft>
                <a:spcPts val="0"/>
              </a:spcAft>
              <a:buFont typeface="Wingdings" panose="05000000000000000000" charset="0"/>
              <a:buChar char="v"/>
            </a:pPr>
            <a:r>
              <a:rPr lang="en-US">
                <a:latin typeface="Arial Narrow" panose="020B0606020202030204" charset="0"/>
                <a:cs typeface="Arial Narrow" panose="020B0606020202030204" charset="0"/>
                <a:sym typeface="+mn-ea"/>
              </a:rPr>
              <a:t>Awareness of different diseases, lifestyle and food havit is important through social, NGO and Govt. interventions.</a:t>
            </a:r>
            <a:endParaRPr lang="en-US">
              <a:latin typeface="Arial Narrow" panose="020B0606020202030204" charset="0"/>
              <a:cs typeface="Arial Narrow" panose="020B0606020202030204" charset="0"/>
            </a:endParaRPr>
          </a:p>
          <a:p>
            <a:pPr marL="285750" indent="-285750">
              <a:lnSpc>
                <a:spcPct val="185000"/>
              </a:lnSpc>
              <a:spcBef>
                <a:spcPts val="0"/>
              </a:spcBef>
              <a:spcAft>
                <a:spcPts val="0"/>
              </a:spcAft>
              <a:buFont typeface="Wingdings" panose="05000000000000000000" charset="0"/>
              <a:buChar char="v"/>
            </a:pPr>
            <a:r>
              <a:rPr lang="en-US">
                <a:latin typeface="Arial Narrow" panose="020B0606020202030204" charset="0"/>
                <a:cs typeface="Arial Narrow" panose="020B0606020202030204" charset="0"/>
                <a:sym typeface="+mn-ea"/>
              </a:rPr>
              <a:t>Health promotion, health care distribution, emergency response etc. may play major role in reducing spreading diseases and epidemics.</a:t>
            </a:r>
            <a:endParaRPr lang="en-US">
              <a:latin typeface="Arial Narrow" panose="020B0606020202030204" charset="0"/>
              <a:cs typeface="Arial Narrow" panose="020B0606020202030204" charset="0"/>
            </a:endParaRPr>
          </a:p>
          <a:p>
            <a:pPr marL="285750" indent="-285750">
              <a:lnSpc>
                <a:spcPct val="185000"/>
              </a:lnSpc>
              <a:spcBef>
                <a:spcPts val="0"/>
              </a:spcBef>
              <a:spcAft>
                <a:spcPts val="0"/>
              </a:spcAft>
              <a:buFont typeface="Wingdings" panose="05000000000000000000" charset="0"/>
              <a:buChar char="v"/>
            </a:pPr>
            <a:r>
              <a:rPr lang="en-US">
                <a:latin typeface="Arial Narrow" panose="020B0606020202030204" charset="0"/>
                <a:cs typeface="Arial Narrow" panose="020B0606020202030204" charset="0"/>
                <a:sym typeface="+mn-ea"/>
              </a:rPr>
              <a:t>So regular health check up/diagnosis, regular medication, regular monitoring on various health issues should be recommended.</a:t>
            </a:r>
            <a:endParaRPr lang="en-US">
              <a:latin typeface="Arial Narrow" panose="020B0606020202030204" charset="0"/>
              <a:cs typeface="Arial Narrow" panose="020B0606020202030204" charset="0"/>
            </a:endParaRPr>
          </a:p>
          <a:p>
            <a:pPr marL="285750" indent="-285750">
              <a:lnSpc>
                <a:spcPct val="185000"/>
              </a:lnSpc>
              <a:spcBef>
                <a:spcPts val="0"/>
              </a:spcBef>
              <a:spcAft>
                <a:spcPts val="0"/>
              </a:spcAft>
              <a:buFont typeface="Wingdings" panose="05000000000000000000" charset="0"/>
              <a:buChar char="v"/>
            </a:pPr>
            <a:r>
              <a:rPr lang="en-US">
                <a:latin typeface="Arial Narrow" panose="020B0606020202030204" charset="0"/>
                <a:cs typeface="Arial Narrow" panose="020B0606020202030204" charset="0"/>
                <a:sym typeface="+mn-ea"/>
              </a:rPr>
              <a:t>Regular awareness program, KAP studies, awareness based chapters in academic course should be implemented.</a:t>
            </a:r>
            <a:endParaRPr lang="en-US">
              <a:latin typeface="Arial Narrow" panose="020B0606020202030204" charset="0"/>
              <a:cs typeface="Arial Narrow" panose="020B0606020202030204" charset="0"/>
            </a:endParaRPr>
          </a:p>
          <a:p>
            <a:pPr marL="285750" indent="-285750" algn="just">
              <a:lnSpc>
                <a:spcPct val="185000"/>
              </a:lnSpc>
              <a:spcBef>
                <a:spcPts val="0"/>
              </a:spcBef>
              <a:spcAft>
                <a:spcPts val="0"/>
              </a:spcAft>
              <a:buFont typeface="Wingdings" panose="05000000000000000000" charset="0"/>
              <a:buChar char="v"/>
            </a:pPr>
            <a:r>
              <a:rPr lang="en-US" b="0">
                <a:latin typeface="Arial Narrow" panose="020B0606020202030204" charset="0"/>
                <a:cs typeface="Arial Narrow" panose="020B0606020202030204" charset="0"/>
              </a:rPr>
              <a:t>Should iImprove the sanitation condition of the camps with the availability of sufficient drinking water. </a:t>
            </a:r>
            <a:endParaRPr lang="en-US" b="0">
              <a:latin typeface="Arial Narrow" panose="020B0606020202030204" charset="0"/>
              <a:cs typeface="Arial Narrow" panose="020B0606020202030204" charset="0"/>
            </a:endParaRPr>
          </a:p>
          <a:p>
            <a:pPr marL="285750" indent="-285750" algn="just">
              <a:lnSpc>
                <a:spcPct val="185000"/>
              </a:lnSpc>
              <a:spcBef>
                <a:spcPts val="0"/>
              </a:spcBef>
              <a:spcAft>
                <a:spcPts val="0"/>
              </a:spcAft>
              <a:buFont typeface="Wingdings" panose="05000000000000000000" charset="0"/>
              <a:buChar char="v"/>
            </a:pPr>
            <a:r>
              <a:rPr lang="en-US" b="0">
                <a:latin typeface="Arial Narrow" panose="020B0606020202030204" charset="0"/>
                <a:cs typeface="Arial Narrow" panose="020B0606020202030204" charset="0"/>
              </a:rPr>
              <a:t>Different local &amp; global NGOs and local Government should raise more funds for the Rohingya refugees to meet their needs.</a:t>
            </a:r>
            <a:endParaRPr lang="en-US" b="0">
              <a:latin typeface="Arial Narrow" panose="020B0606020202030204" charset="0"/>
              <a:cs typeface="Arial Narrow" panose="020B0606020202030204" charset="0"/>
            </a:endParaRPr>
          </a:p>
          <a:p>
            <a:pPr marL="285750" indent="-285750" algn="just">
              <a:lnSpc>
                <a:spcPct val="185000"/>
              </a:lnSpc>
              <a:spcBef>
                <a:spcPts val="0"/>
              </a:spcBef>
              <a:spcAft>
                <a:spcPts val="0"/>
              </a:spcAft>
              <a:buFont typeface="Wingdings" panose="05000000000000000000" charset="0"/>
              <a:buChar char="v"/>
            </a:pPr>
            <a:r>
              <a:rPr lang="en-US" b="0">
                <a:latin typeface="Arial Narrow" panose="020B0606020202030204" charset="0"/>
                <a:cs typeface="Arial Narrow" panose="020B0606020202030204" charset="0"/>
              </a:rPr>
              <a:t>As the research carried out in a fixed refugee camp settings, caution be exercised to apply to other refugee populations.</a:t>
            </a:r>
            <a:endParaRPr lang="en-US" b="0">
              <a:latin typeface="Arial Narrow" panose="020B0606020202030204" charset="0"/>
              <a:cs typeface="Arial Narrow" panose="020B0606020202030204" charset="0"/>
            </a:endParaRPr>
          </a:p>
        </p:txBody>
      </p:sp>
      <p:sp>
        <p:nvSpPr>
          <p:cNvPr id="5" name="Rectangles 4"/>
          <p:cNvSpPr/>
          <p:nvPr/>
        </p:nvSpPr>
        <p:spPr>
          <a:xfrm>
            <a:off x="0" y="0"/>
            <a:ext cx="12192635" cy="62674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indent="0" algn="ctr"/>
            <a:r>
              <a:rPr lang="en-US" sz="2400" b="1">
                <a:latin typeface="Arial Narrow" panose="020B0606020202030204" charset="0"/>
                <a:cs typeface="Arial Narrow" panose="020B0606020202030204" charset="0"/>
                <a:sym typeface="+mn-ea"/>
              </a:rPr>
              <a:t> Recommendations and Future perspectives</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Rectangles 5"/>
          <p:cNvSpPr/>
          <p:nvPr/>
        </p:nvSpPr>
        <p:spPr>
          <a:xfrm>
            <a:off x="0" y="6548120"/>
            <a:ext cx="12192000" cy="28003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43840" y="1264920"/>
            <a:ext cx="11657965" cy="4526280"/>
          </a:xfrm>
        </p:spPr>
        <p:txBody>
          <a:bodyPr anchor="ctr" anchorCtr="0"/>
          <a:p>
            <a:pPr algn="just">
              <a:buFont typeface="Wingdings" panose="05000000000000000000" charset="0"/>
              <a:buChar char="Ø"/>
            </a:pPr>
            <a:r>
              <a:rPr lang="en-US" sz="2000">
                <a:latin typeface="Arial Narrow" panose="020B0606020202030204" charset="0"/>
                <a:cs typeface="Arial Narrow" panose="020B0606020202030204" charset="0"/>
              </a:rPr>
              <a:t>It is imperative to acknowledge the limitations of the study and take them into account when interpreting the results </a:t>
            </a:r>
            <a:endParaRPr lang="en-US" sz="2000">
              <a:latin typeface="Arial Narrow" panose="020B0606020202030204" charset="0"/>
              <a:cs typeface="Arial Narrow" panose="020B0606020202030204" charset="0"/>
            </a:endParaRPr>
          </a:p>
          <a:p>
            <a:pPr algn="just">
              <a:buFont typeface="Wingdings" panose="05000000000000000000" charset="0"/>
              <a:buChar char="Ø"/>
            </a:pPr>
            <a:endParaRPr lang="en-US" sz="2000">
              <a:latin typeface="Arial Narrow" panose="020B0606020202030204" charset="0"/>
              <a:cs typeface="Arial Narrow" panose="020B0606020202030204" charset="0"/>
            </a:endParaRPr>
          </a:p>
          <a:p>
            <a:pPr algn="just">
              <a:buFont typeface="Wingdings" panose="05000000000000000000" charset="0"/>
              <a:buChar char="Ø"/>
            </a:pPr>
            <a:r>
              <a:rPr lang="en-US" sz="2000">
                <a:latin typeface="Arial Narrow" panose="020B0606020202030204" charset="0"/>
                <a:cs typeface="Arial Narrow" panose="020B0606020202030204" charset="0"/>
              </a:rPr>
              <a:t>Additional research is required in various refugee settings to support and build upon the existing discoveries, </a:t>
            </a:r>
            <a:endParaRPr lang="en-US" sz="2000">
              <a:latin typeface="Arial Narrow" panose="020B0606020202030204" charset="0"/>
              <a:cs typeface="Arial Narrow" panose="020B0606020202030204" charset="0"/>
            </a:endParaRPr>
          </a:p>
          <a:p>
            <a:pPr algn="just">
              <a:buFont typeface="Wingdings" panose="05000000000000000000" charset="0"/>
              <a:buChar char="Ø"/>
            </a:pPr>
            <a:endParaRPr lang="en-US" sz="2000">
              <a:latin typeface="Arial Narrow" panose="020B0606020202030204" charset="0"/>
              <a:cs typeface="Arial Narrow" panose="020B0606020202030204" charset="0"/>
            </a:endParaRPr>
          </a:p>
          <a:p>
            <a:pPr algn="just">
              <a:buFont typeface="Wingdings" panose="05000000000000000000" charset="0"/>
              <a:buChar char="Ø"/>
            </a:pPr>
            <a:r>
              <a:rPr lang="en-US" sz="2000">
                <a:latin typeface="Arial Narrow" panose="020B0606020202030204" charset="0"/>
                <a:cs typeface="Arial Narrow" panose="020B0606020202030204" charset="0"/>
              </a:rPr>
              <a:t>thereby inspiring the efficacy of healthcare interventions for marginalized populations on a global scale. </a:t>
            </a:r>
            <a:endParaRPr lang="en-US" sz="2000">
              <a:latin typeface="Arial Narrow" panose="020B0606020202030204" charset="0"/>
              <a:cs typeface="Arial Narrow" panose="020B0606020202030204" charset="0"/>
            </a:endParaRPr>
          </a:p>
          <a:p>
            <a:pPr algn="just">
              <a:buFont typeface="Wingdings" panose="05000000000000000000" charset="0"/>
              <a:buChar char="Ø"/>
            </a:pPr>
            <a:endParaRPr lang="en-US" sz="2000">
              <a:latin typeface="Arial Narrow" panose="020B0606020202030204" charset="0"/>
              <a:cs typeface="Arial Narrow" panose="020B0606020202030204" charset="0"/>
            </a:endParaRPr>
          </a:p>
          <a:p>
            <a:pPr algn="just">
              <a:buFont typeface="Wingdings" panose="05000000000000000000" charset="0"/>
              <a:buChar char="Ø"/>
            </a:pPr>
            <a:r>
              <a:rPr lang="en-US" sz="2000">
                <a:latin typeface="Arial Narrow" panose="020B0606020202030204" charset="0"/>
                <a:cs typeface="Arial Narrow" panose="020B0606020202030204" charset="0"/>
              </a:rPr>
              <a:t>Moreover, it is important to consider the potential influence of self-reporting bias on the respondents' answers, </a:t>
            </a:r>
            <a:endParaRPr lang="en-US" sz="2000">
              <a:latin typeface="Arial Narrow" panose="020B0606020202030204" charset="0"/>
              <a:cs typeface="Arial Narrow" panose="020B0606020202030204" charset="0"/>
            </a:endParaRPr>
          </a:p>
          <a:p>
            <a:pPr algn="just">
              <a:buFont typeface="Wingdings" panose="05000000000000000000" charset="0"/>
              <a:buChar char="Ø"/>
            </a:pPr>
            <a:endParaRPr lang="en-US" sz="2000">
              <a:latin typeface="Arial Narrow" panose="020B0606020202030204" charset="0"/>
              <a:cs typeface="Arial Narrow" panose="020B0606020202030204" charset="0"/>
            </a:endParaRPr>
          </a:p>
          <a:p>
            <a:pPr algn="just">
              <a:buFont typeface="Wingdings" panose="05000000000000000000" charset="0"/>
              <a:buChar char="Ø"/>
            </a:pPr>
            <a:r>
              <a:rPr lang="en-US" sz="2000">
                <a:latin typeface="Arial Narrow" panose="020B0606020202030204" charset="0"/>
                <a:cs typeface="Arial Narrow" panose="020B0606020202030204" charset="0"/>
              </a:rPr>
              <a:t>as this could have implications for the accuracy and reliability of the collected data. </a:t>
            </a:r>
            <a:endParaRPr lang="en-US" sz="2000">
              <a:latin typeface="Arial Narrow" panose="020B0606020202030204" charset="0"/>
              <a:cs typeface="Arial Narrow" panose="020B0606020202030204" charset="0"/>
            </a:endParaRPr>
          </a:p>
        </p:txBody>
      </p:sp>
      <p:sp>
        <p:nvSpPr>
          <p:cNvPr id="5" name="Rectangles 4"/>
          <p:cNvSpPr/>
          <p:nvPr/>
        </p:nvSpPr>
        <p:spPr>
          <a:xfrm>
            <a:off x="0" y="0"/>
            <a:ext cx="12192635" cy="62674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indent="0" algn="ctr"/>
            <a:r>
              <a:rPr lang="en-US" sz="2400" b="1">
                <a:latin typeface="Arial Narrow" panose="020B0606020202030204" charset="0"/>
                <a:cs typeface="Arial Narrow" panose="020B0606020202030204" charset="0"/>
                <a:sym typeface="+mn-ea"/>
              </a:rPr>
              <a:t>Limitation of the Study</a:t>
            </a:r>
            <a:endParaRPr kumimoji="0" lang="en-US" altLang="zh-CN" sz="2400" b="1" i="0" u="none" strike="noStrike" cap="none" normalizeH="0" baseline="0" smtClean="0">
              <a:ln>
                <a:noFill/>
              </a:ln>
              <a:solidFill>
                <a:schemeClr val="tx1"/>
              </a:solidFill>
              <a:effectLst/>
              <a:latin typeface="Arial Narrow" panose="020B0606020202030204" charset="0"/>
              <a:ea typeface="SimSun" panose="02010600030101010101" pitchFamily="2" charset="-122"/>
              <a:cs typeface="Arial Narrow" panose="020B0606020202030204" charset="0"/>
            </a:endParaRPr>
          </a:p>
        </p:txBody>
      </p:sp>
      <p:sp>
        <p:nvSpPr>
          <p:cNvPr id="6" name="Rectangles 5"/>
          <p:cNvSpPr/>
          <p:nvPr/>
        </p:nvSpPr>
        <p:spPr>
          <a:xfrm>
            <a:off x="0" y="6548120"/>
            <a:ext cx="12192000" cy="280035"/>
          </a:xfrm>
          <a:prstGeom prst="rect">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1"/>
          <p:cNvSpPr txBox="1"/>
          <p:nvPr/>
        </p:nvSpPr>
        <p:spPr>
          <a:xfrm>
            <a:off x="0" y="0"/>
            <a:ext cx="12192000" cy="5461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0"/>
              </a:spcAft>
            </a:pPr>
            <a:endParaRPr lang="en-US" sz="2800" b="1" kern="1200" dirty="0">
              <a:solidFill>
                <a:schemeClr val="tx1"/>
              </a:solidFill>
              <a:latin typeface="Arial Narrow" panose="020B0606020202030204" charset="0"/>
              <a:cs typeface="Arial Narrow" panose="020B0606020202030204" charset="0"/>
              <a:sym typeface="+mn-ea"/>
            </a:endParaRPr>
          </a:p>
        </p:txBody>
      </p:sp>
      <p:sp>
        <p:nvSpPr>
          <p:cNvPr id="2" name="Title 1"/>
          <p:cNvSpPr txBox="1"/>
          <p:nvPr/>
        </p:nvSpPr>
        <p:spPr>
          <a:xfrm>
            <a:off x="0" y="6449060"/>
            <a:ext cx="12192000" cy="408940"/>
          </a:xfrm>
          <a:prstGeom prst="rect">
            <a:avLst/>
          </a:prstGeom>
          <a:solidFill>
            <a:schemeClr val="accent6">
              <a:lumMod val="60000"/>
              <a:lumOff val="40000"/>
            </a:schemeClr>
          </a:solidFill>
        </p:spPr>
        <p:txBody>
          <a:bodyPr vert="horz" lIns="68580" tIns="34290" rIns="68580" bIns="34290" rtlCol="0" anchor="ctr" anchorCtr="0">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0"/>
              </a:spcAft>
            </a:pPr>
            <a:endParaRPr lang="en-US" sz="2800" b="1" kern="1200" dirty="0">
              <a:solidFill>
                <a:schemeClr val="tx1"/>
              </a:solidFill>
              <a:latin typeface="Arial Narrow" panose="020B0606020202030204" charset="0"/>
              <a:cs typeface="Arial Narrow" panose="020B0606020202030204" charset="0"/>
              <a:sym typeface="+mn-ea"/>
            </a:endParaRPr>
          </a:p>
        </p:txBody>
      </p:sp>
      <p:sp>
        <p:nvSpPr>
          <p:cNvPr id="7" name="Title 6"/>
          <p:cNvSpPr>
            <a:spLocks noGrp="1"/>
          </p:cNvSpPr>
          <p:nvPr>
            <p:ph type="title"/>
          </p:nvPr>
        </p:nvSpPr>
        <p:spPr>
          <a:xfrm>
            <a:off x="2757502" y="33510"/>
            <a:ext cx="7053542" cy="497456"/>
          </a:xfrm>
        </p:spPr>
        <p:txBody>
          <a:bodyPr>
            <a:normAutofit/>
          </a:bodyPr>
          <a:p>
            <a:r>
              <a:rPr lang="en-US" sz="2100" b="1" dirty="0" smtClean="0">
                <a:solidFill>
                  <a:schemeClr val="tx1"/>
                </a:solidFill>
                <a:latin typeface="Arial Narrow" panose="020B0606020202030204" charset="0"/>
                <a:cs typeface="Arial Narrow" panose="020B0606020202030204" charset="0"/>
              </a:rPr>
              <a:t>References…………</a:t>
            </a:r>
            <a:endParaRPr lang="en-US" sz="2100" b="1" dirty="0" smtClean="0">
              <a:solidFill>
                <a:schemeClr val="tx1"/>
              </a:solidFill>
              <a:latin typeface="Arial Narrow" panose="020B0606020202030204" charset="0"/>
              <a:cs typeface="Arial Narrow" panose="020B0606020202030204" charset="0"/>
            </a:endParaRPr>
          </a:p>
        </p:txBody>
      </p:sp>
      <p:sp>
        <p:nvSpPr>
          <p:cNvPr id="100" name="Text Box 99"/>
          <p:cNvSpPr txBox="1"/>
          <p:nvPr/>
        </p:nvSpPr>
        <p:spPr>
          <a:xfrm>
            <a:off x="158115" y="838200"/>
            <a:ext cx="11830685" cy="5262245"/>
          </a:xfrm>
          <a:prstGeom prst="rect">
            <a:avLst/>
          </a:prstGeom>
          <a:noFill/>
          <a:ln w="9525">
            <a:noFill/>
          </a:ln>
        </p:spPr>
        <p:txBody>
          <a:bodyPr wrap="square">
            <a:spAutoFit/>
          </a:bodyPr>
          <a:p>
            <a:pPr indent="0" algn="just"/>
            <a:r>
              <a:rPr lang="en-US" sz="1400" b="0">
                <a:latin typeface="Arial Narrow" panose="020B0606020202030204" charset="0"/>
                <a:ea typeface="SimSun" panose="02010600030101010101" pitchFamily="2" charset="-122"/>
              </a:rPr>
              <a:t>[1]. Ahmed S, Kim MH, Dave AC, Et Al. Handwashing Practice And Challenges In Bangladesh. Int J Environ Health Res. 2017;27(5):435- 451. Doi:10.1080/09603123.2017.1322400.</a:t>
            </a:r>
            <a:endParaRPr lang="en-US" sz="1400" b="0">
              <a:latin typeface="Arial Narrow" panose="020B0606020202030204" charset="0"/>
              <a:ea typeface="SimSun" panose="02010600030101010101" pitchFamily="2" charset="-122"/>
            </a:endParaRPr>
          </a:p>
          <a:p>
            <a:pPr indent="0" algn="just"/>
            <a:r>
              <a:rPr lang="en-US" sz="1400" b="0">
                <a:latin typeface="Arial Narrow" panose="020B0606020202030204" charset="0"/>
                <a:ea typeface="SimSun" panose="02010600030101010101" pitchFamily="2" charset="-122"/>
              </a:rPr>
              <a:t> [2].  Ali M, Et Al. (2020). Dengue Outbreak In Rohingya Refugee Camps In Bangladesh: An Analysis Of Surveillance Data. Plos Neglected Tropical Diseases, 14(3), E0008163.</a:t>
            </a:r>
            <a:endParaRPr lang="en-US" sz="1400" b="0">
              <a:latin typeface="Arial Narrow" panose="020B0606020202030204" charset="0"/>
              <a:ea typeface="SimSun" panose="02010600030101010101" pitchFamily="2" charset="-122"/>
            </a:endParaRPr>
          </a:p>
          <a:p>
            <a:pPr indent="0" algn="just"/>
            <a:r>
              <a:rPr lang="en-US" sz="1400" b="0">
                <a:latin typeface="Arial Narrow" panose="020B0606020202030204" charset="0"/>
                <a:ea typeface="SimSun" panose="02010600030101010101" pitchFamily="2" charset="-122"/>
              </a:rPr>
              <a:t> [3].  Doocy S, Lyles E, Akhu-Zaheya L, Et Al. Gender And Preference For Treatment During Conflict And Non-Conflict Periods In Darfur. Disasters. 2018;42(3):421-438. Doi:10.1111/Disa.12268. </a:t>
            </a:r>
            <a:endParaRPr lang="en-US" sz="1400" b="0">
              <a:latin typeface="Arial Narrow" panose="020B0606020202030204" charset="0"/>
              <a:ea typeface="SimSun" panose="02010600030101010101" pitchFamily="2" charset="-122"/>
            </a:endParaRPr>
          </a:p>
          <a:p>
            <a:pPr indent="0" algn="just"/>
            <a:r>
              <a:rPr lang="en-US" sz="1400" b="0">
                <a:latin typeface="Arial Narrow" panose="020B0606020202030204" charset="0"/>
                <a:ea typeface="SimSun" panose="02010600030101010101" pitchFamily="2" charset="-122"/>
              </a:rPr>
              <a:t>[4].  Islam MR, Et Al. (2019). Tuberculosis Among Rohingya Refugees: Findings From The First Year Of Surveillance In Cox's Bazar, Bangladesh. Plos Medicine, 16(11), E1002954. </a:t>
            </a:r>
            <a:endParaRPr lang="en-US" sz="1400" b="0">
              <a:latin typeface="Arial Narrow" panose="020B0606020202030204" charset="0"/>
              <a:ea typeface="SimSun" panose="02010600030101010101" pitchFamily="2" charset="-122"/>
            </a:endParaRPr>
          </a:p>
          <a:p>
            <a:pPr indent="0" algn="just"/>
            <a:r>
              <a:rPr lang="en-US" sz="1400" b="0">
                <a:latin typeface="Arial Narrow" panose="020B0606020202030204" charset="0"/>
                <a:ea typeface="SimSun" panose="02010600030101010101" pitchFamily="2" charset="-122"/>
              </a:rPr>
              <a:t>[5].  Islam T, Mahari S, Ahammed B, Et Al. Prevalence Of Tuberculosis And Health-Related Quality Of Life Among Rohingya Refugees In Cox’s Bazar, Bangladesh. J Glob Health. 2019.</a:t>
            </a:r>
            <a:endParaRPr lang="en-US" sz="1400" b="0">
              <a:latin typeface="Arial Narrow" panose="020B0606020202030204" charset="0"/>
              <a:ea typeface="SimSun" panose="02010600030101010101" pitchFamily="2" charset="-122"/>
            </a:endParaRPr>
          </a:p>
          <a:p>
            <a:pPr indent="0" algn="just"/>
            <a:r>
              <a:rPr lang="en-US" sz="1400" b="0">
                <a:latin typeface="Arial Narrow" panose="020B0606020202030204" charset="0"/>
                <a:ea typeface="SimSun" panose="02010600030101010101" pitchFamily="2" charset="-122"/>
              </a:rPr>
              <a:t>[6].  Khatun F, Et Al. (2021). The COVID-19 Pandemic Among Rohingya Refugees In Bangladesh: Impact And Preparedness. Journal Of Migration And Health, 2, 100025. </a:t>
            </a:r>
            <a:endParaRPr lang="en-US" sz="1400" b="0">
              <a:latin typeface="Arial Narrow" panose="020B0606020202030204" charset="0"/>
              <a:ea typeface="SimSun" panose="02010600030101010101" pitchFamily="2" charset="-122"/>
            </a:endParaRPr>
          </a:p>
          <a:p>
            <a:pPr indent="0" algn="just"/>
            <a:r>
              <a:rPr lang="en-US" sz="1400" b="0">
                <a:latin typeface="Arial Narrow" panose="020B0606020202030204" charset="0"/>
                <a:ea typeface="SimSun" panose="02010600030101010101" pitchFamily="2" charset="-122"/>
              </a:rPr>
              <a:t>[7].  Kouzmina E, Et Al. (2020). A Systematic Review Of The Impact Of Routine Collection Of Patient-Reported Outcome Measures On Patients, Providers, And Health Organizations In An Oncologic Setting. BMC Health Services Research, 20, 987. </a:t>
            </a:r>
            <a:endParaRPr lang="en-US" sz="1400" b="0">
              <a:latin typeface="Arial Narrow" panose="020B0606020202030204" charset="0"/>
              <a:ea typeface="SimSun" panose="02010600030101010101" pitchFamily="2" charset="-122"/>
            </a:endParaRPr>
          </a:p>
          <a:p>
            <a:pPr indent="0" algn="just"/>
            <a:r>
              <a:rPr lang="en-US" sz="1400" b="0">
                <a:latin typeface="Arial Narrow" panose="020B0606020202030204" charset="0"/>
                <a:ea typeface="SimSun" panose="02010600030101010101" pitchFamily="2" charset="-122"/>
              </a:rPr>
              <a:t>[8].  Rahman MS, Et Al. (2021). Non-Communicable Disease (NCD) Awareness Among The Rohingyas: A Qualitative Study In Refugee Camps, Bangladesh. PLOS ONE, 16(1), E0246041. </a:t>
            </a:r>
            <a:endParaRPr lang="en-US" sz="1400" b="0">
              <a:latin typeface="Arial Narrow" panose="020B0606020202030204" charset="0"/>
              <a:ea typeface="SimSun" panose="02010600030101010101" pitchFamily="2" charset="-122"/>
            </a:endParaRPr>
          </a:p>
          <a:p>
            <a:pPr indent="0" algn="just"/>
            <a:r>
              <a:rPr lang="en-US" sz="1400" b="0">
                <a:latin typeface="Arial Narrow" panose="020B0606020202030204" charset="0"/>
                <a:ea typeface="SimSun" panose="02010600030101010101" pitchFamily="2" charset="-122"/>
              </a:rPr>
              <a:t>[9]. Sarker AR, Et Al. (2017). Prevalence And Risk Factors Of Diarrheal Diseases Among Children Under Five Years Of Age In Rohingya Refugee Camps, Bangladesh, 2017. Plos ONE, 12(11), E0186571. </a:t>
            </a:r>
            <a:endParaRPr lang="en-US" sz="1400" b="0">
              <a:latin typeface="Arial Narrow" panose="020B0606020202030204" charset="0"/>
              <a:ea typeface="SimSun" panose="02010600030101010101" pitchFamily="2" charset="-122"/>
            </a:endParaRPr>
          </a:p>
          <a:p>
            <a:pPr indent="0" algn="just"/>
            <a:endParaRPr lang="en-US" sz="1400" b="0">
              <a:latin typeface="Arial Narrow" panose="020B0606020202030204" charset="0"/>
              <a:ea typeface="SimSun" panose="02010600030101010101" pitchFamily="2" charset="-122"/>
            </a:endParaRPr>
          </a:p>
          <a:p>
            <a:pPr indent="0" algn="just"/>
            <a:r>
              <a:rPr lang="en-US" sz="1400" b="0">
                <a:latin typeface="Arial Narrow" panose="020B0606020202030204" charset="0"/>
                <a:ea typeface="SimSun" panose="02010600030101010101" pitchFamily="2" charset="-122"/>
              </a:rPr>
              <a:t>Many more ..................</a:t>
            </a:r>
            <a:endParaRPr lang="en-US" sz="1400" b="0">
              <a:latin typeface="Arial Narrow" panose="020B0606020202030204" charset="0"/>
              <a:ea typeface="SimSun" panose="02010600030101010101" pitchFamily="2" charset="-122"/>
            </a:endParaRPr>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Text Box 101"/>
          <p:cNvSpPr txBox="1"/>
          <p:nvPr/>
        </p:nvSpPr>
        <p:spPr>
          <a:xfrm>
            <a:off x="177165" y="705485"/>
            <a:ext cx="11813540" cy="5500370"/>
          </a:xfrm>
          <a:prstGeom prst="rect">
            <a:avLst/>
          </a:prstGeom>
          <a:noFill/>
          <a:ln w="9525">
            <a:noFill/>
          </a:ln>
        </p:spPr>
        <p:txBody>
          <a:bodyPr wrap="square" anchor="ctr" anchorCtr="0">
            <a:noAutofit/>
          </a:bodyPr>
          <a:p>
            <a:pPr marL="285750" indent="-285750" algn="just">
              <a:lnSpc>
                <a:spcPct val="200000"/>
              </a:lnSpc>
              <a:spcBef>
                <a:spcPts val="0"/>
              </a:spcBef>
              <a:spcAft>
                <a:spcPts val="0"/>
              </a:spcAft>
              <a:buFont typeface="Wingdings" panose="05000000000000000000" charset="0"/>
              <a:buChar char="§"/>
            </a:pPr>
            <a:r>
              <a:rPr lang="en-US" b="0">
                <a:latin typeface="Arial Narrow" panose="020B0606020202030204" charset="0"/>
                <a:cs typeface="Arial Narrow" panose="020B0606020202030204" charset="0"/>
              </a:rPr>
              <a:t>Paying gratitude to the most Gracious, most Merciful, and Creator of this Universe the</a:t>
            </a:r>
            <a:r>
              <a:rPr lang="en-US" b="1">
                <a:latin typeface="Arial Narrow" panose="020B0606020202030204" charset="0"/>
                <a:cs typeface="Arial Narrow" panose="020B0606020202030204" charset="0"/>
              </a:rPr>
              <a:t> Almighty Allah (SWT)</a:t>
            </a:r>
            <a:endParaRPr lang="en-US" b="0">
              <a:latin typeface="Arial Narrow" panose="020B0606020202030204" charset="0"/>
              <a:cs typeface="Arial Narrow" panose="020B0606020202030204" charset="0"/>
            </a:endParaRPr>
          </a:p>
          <a:p>
            <a:pPr marL="285750" indent="-285750" algn="just">
              <a:lnSpc>
                <a:spcPct val="200000"/>
              </a:lnSpc>
              <a:spcBef>
                <a:spcPts val="0"/>
              </a:spcBef>
              <a:spcAft>
                <a:spcPts val="0"/>
              </a:spcAft>
              <a:buFont typeface="Wingdings" panose="05000000000000000000" charset="0"/>
              <a:buChar char="§"/>
            </a:pPr>
            <a:r>
              <a:rPr lang="en-US" b="0">
                <a:latin typeface="Arial Narrow" panose="020B0606020202030204" charset="0"/>
                <a:cs typeface="Arial Narrow" panose="020B0606020202030204" charset="0"/>
              </a:rPr>
              <a:t>Gratitude must be to my </a:t>
            </a:r>
            <a:r>
              <a:rPr lang="en-US" b="1">
                <a:latin typeface="Arial Narrow" panose="020B0606020202030204" charset="0"/>
                <a:cs typeface="Arial Narrow" panose="020B0606020202030204" charset="0"/>
              </a:rPr>
              <a:t>beloved parents</a:t>
            </a:r>
            <a:r>
              <a:rPr lang="en-US" b="0">
                <a:latin typeface="Arial Narrow" panose="020B0606020202030204" charset="0"/>
                <a:cs typeface="Arial Narrow" panose="020B0606020202030204" charset="0"/>
              </a:rPr>
              <a:t>, who have patiently supported me throughout my education from the very beginning to till date</a:t>
            </a:r>
            <a:endParaRPr lang="en-US" b="0">
              <a:latin typeface="Arial Narrow" panose="020B0606020202030204" charset="0"/>
              <a:cs typeface="Arial Narrow" panose="020B0606020202030204" charset="0"/>
            </a:endParaRPr>
          </a:p>
          <a:p>
            <a:pPr marL="285750" indent="-285750" algn="just">
              <a:lnSpc>
                <a:spcPct val="200000"/>
              </a:lnSpc>
              <a:spcBef>
                <a:spcPts val="0"/>
              </a:spcBef>
              <a:spcAft>
                <a:spcPts val="0"/>
              </a:spcAft>
              <a:buFont typeface="Wingdings" panose="05000000000000000000" charset="0"/>
              <a:buChar char="§"/>
            </a:pPr>
            <a:r>
              <a:rPr lang="en-US" b="0">
                <a:latin typeface="Arial Narrow" panose="020B0606020202030204" charset="0"/>
                <a:cs typeface="Arial Narrow" panose="020B0606020202030204" charset="0"/>
              </a:rPr>
              <a:t>I wish to express my deepest sense of gratitude to my supervisor </a:t>
            </a:r>
            <a:r>
              <a:rPr lang="en-US" b="1">
                <a:latin typeface="Arial Narrow" panose="020B0606020202030204" charset="0"/>
                <a:cs typeface="Arial Narrow" panose="020B0606020202030204" charset="0"/>
              </a:rPr>
              <a:t>Professor Dr. Mohammad Alamgir Hossain</a:t>
            </a:r>
            <a:endParaRPr lang="en-US" b="0">
              <a:latin typeface="Arial Narrow" panose="020B0606020202030204" charset="0"/>
              <a:cs typeface="Arial Narrow" panose="020B0606020202030204" charset="0"/>
            </a:endParaRPr>
          </a:p>
          <a:p>
            <a:pPr marL="285750" indent="-285750" algn="just">
              <a:lnSpc>
                <a:spcPct val="200000"/>
              </a:lnSpc>
              <a:spcBef>
                <a:spcPts val="0"/>
              </a:spcBef>
              <a:spcAft>
                <a:spcPts val="0"/>
              </a:spcAft>
              <a:buFont typeface="Wingdings" panose="05000000000000000000" charset="0"/>
              <a:buChar char="§"/>
            </a:pPr>
            <a:r>
              <a:rPr lang="en-US" b="0">
                <a:latin typeface="Arial Narrow" panose="020B0606020202030204" charset="0"/>
                <a:cs typeface="Arial Narrow" panose="020B0606020202030204" charset="0"/>
              </a:rPr>
              <a:t>I would like to express my sincere gratitude to my co-supervisor, </a:t>
            </a:r>
            <a:r>
              <a:rPr lang="en-US" b="1">
                <a:latin typeface="Arial Narrow" panose="020B0606020202030204" charset="0"/>
                <a:cs typeface="Arial Narrow" panose="020B0606020202030204" charset="0"/>
              </a:rPr>
              <a:t>Professor Dr. AMAM Zonaed Siddiki</a:t>
            </a:r>
            <a:endParaRPr lang="en-US" b="0">
              <a:latin typeface="Arial Narrow" panose="020B0606020202030204" charset="0"/>
              <a:cs typeface="Arial Narrow" panose="020B0606020202030204" charset="0"/>
            </a:endParaRPr>
          </a:p>
          <a:p>
            <a:pPr marL="285750" indent="-285750" algn="just">
              <a:lnSpc>
                <a:spcPct val="200000"/>
              </a:lnSpc>
              <a:spcBef>
                <a:spcPts val="0"/>
              </a:spcBef>
              <a:spcAft>
                <a:spcPts val="0"/>
              </a:spcAft>
              <a:buFont typeface="Wingdings" panose="05000000000000000000" charset="0"/>
              <a:buChar char="§"/>
            </a:pPr>
            <a:r>
              <a:rPr lang="en-US" b="0">
                <a:latin typeface="Arial Narrow" panose="020B0606020202030204" charset="0"/>
                <a:cs typeface="Arial Narrow" panose="020B0606020202030204" charset="0"/>
              </a:rPr>
              <a:t>I would like to express my sincere gratitude to my co-supervisor, </a:t>
            </a:r>
            <a:r>
              <a:rPr lang="en-US" b="1">
                <a:latin typeface="Arial Narrow" panose="020B0606020202030204" charset="0"/>
                <a:cs typeface="Arial Narrow" panose="020B0606020202030204" charset="0"/>
              </a:rPr>
              <a:t>Professor Dr. Sharmin Chowdhury</a:t>
            </a:r>
            <a:endParaRPr lang="en-US" b="0">
              <a:latin typeface="Arial Narrow" panose="020B0606020202030204" charset="0"/>
              <a:cs typeface="Arial Narrow" panose="020B0606020202030204" charset="0"/>
            </a:endParaRPr>
          </a:p>
          <a:p>
            <a:pPr marL="285750" indent="-285750" algn="just">
              <a:lnSpc>
                <a:spcPct val="200000"/>
              </a:lnSpc>
              <a:spcBef>
                <a:spcPts val="0"/>
              </a:spcBef>
              <a:spcAft>
                <a:spcPts val="0"/>
              </a:spcAft>
              <a:buFont typeface="Wingdings" panose="05000000000000000000" charset="0"/>
              <a:buChar char="§"/>
            </a:pPr>
            <a:r>
              <a:rPr lang="en-US" b="0">
                <a:latin typeface="Arial Narrow" panose="020B0606020202030204" charset="0"/>
                <a:cs typeface="Arial Narrow" panose="020B0606020202030204" charset="0"/>
              </a:rPr>
              <a:t>I offer my heartiest honor to </a:t>
            </a:r>
            <a:r>
              <a:rPr lang="en-US" b="1">
                <a:latin typeface="Arial Narrow" panose="020B0606020202030204" charset="0"/>
                <a:cs typeface="Arial Narrow" panose="020B0606020202030204" charset="0"/>
              </a:rPr>
              <a:t>Prof. Dr. Md Masuduzzaman, Prof. Dr. Md Abdul Alim </a:t>
            </a:r>
            <a:r>
              <a:rPr lang="en-US" b="0">
                <a:latin typeface="Arial Narrow" panose="020B0606020202030204" charset="0"/>
                <a:cs typeface="Arial Narrow" panose="020B0606020202030204" charset="0"/>
              </a:rPr>
              <a:t>and other faculty members.</a:t>
            </a:r>
            <a:endParaRPr lang="en-US" b="0">
              <a:latin typeface="Arial Narrow" panose="020B0606020202030204" charset="0"/>
              <a:cs typeface="Arial Narrow" panose="020B0606020202030204" charset="0"/>
            </a:endParaRPr>
          </a:p>
          <a:p>
            <a:pPr marL="285750" indent="-285750" algn="just">
              <a:lnSpc>
                <a:spcPct val="200000"/>
              </a:lnSpc>
              <a:spcBef>
                <a:spcPts val="0"/>
              </a:spcBef>
              <a:spcAft>
                <a:spcPts val="0"/>
              </a:spcAft>
              <a:buFont typeface="Wingdings" panose="05000000000000000000" charset="0"/>
              <a:buChar char="§"/>
            </a:pPr>
            <a:r>
              <a:rPr lang="en-US">
                <a:latin typeface="Arial Narrow" panose="020B0606020202030204" charset="0"/>
                <a:cs typeface="Arial Narrow" panose="020B0606020202030204" charset="0"/>
                <a:sym typeface="+mn-ea"/>
              </a:rPr>
              <a:t>I would like to express my sincere gratitude to </a:t>
            </a:r>
            <a:r>
              <a:rPr lang="en-US" b="1">
                <a:latin typeface="Arial Narrow" panose="020B0606020202030204" charset="0"/>
                <a:cs typeface="Arial Narrow" panose="020B0606020202030204" charset="0"/>
                <a:sym typeface="+mn-ea"/>
              </a:rPr>
              <a:t> UGC, </a:t>
            </a:r>
            <a:r>
              <a:rPr lang="en-US" b="1">
                <a:latin typeface="Arial Narrow" panose="020B0606020202030204" charset="0"/>
                <a:cs typeface="Arial Narrow" panose="020B0606020202030204" charset="0"/>
                <a:sym typeface="+mn-ea"/>
              </a:rPr>
              <a:t>IQAC and CASR of CVASU.</a:t>
            </a:r>
            <a:endParaRPr lang="en-US" b="0">
              <a:latin typeface="Arial Narrow" panose="020B0606020202030204" charset="0"/>
              <a:cs typeface="Arial Narrow" panose="020B0606020202030204" charset="0"/>
            </a:endParaRPr>
          </a:p>
          <a:p>
            <a:pPr marL="285750" indent="-285750" algn="just">
              <a:lnSpc>
                <a:spcPct val="200000"/>
              </a:lnSpc>
              <a:spcBef>
                <a:spcPts val="0"/>
              </a:spcBef>
              <a:spcAft>
                <a:spcPts val="0"/>
              </a:spcAft>
              <a:buFont typeface="Wingdings" panose="05000000000000000000" charset="0"/>
              <a:buChar char="§"/>
            </a:pPr>
            <a:r>
              <a:rPr lang="en-US">
                <a:latin typeface="Arial Narrow" panose="020B0606020202030204" charset="0"/>
                <a:cs typeface="Arial Narrow" panose="020B0606020202030204" charset="0"/>
                <a:sym typeface="+mn-ea"/>
              </a:rPr>
              <a:t>I have my highest regards to all the </a:t>
            </a:r>
            <a:r>
              <a:rPr lang="en-US" b="1">
                <a:latin typeface="Arial Narrow" panose="020B0606020202030204" charset="0"/>
                <a:cs typeface="Arial Narrow" panose="020B0606020202030204" charset="0"/>
                <a:sym typeface="+mn-ea"/>
              </a:rPr>
              <a:t>administrative officers, office staffs</a:t>
            </a:r>
            <a:r>
              <a:rPr lang="en-US">
                <a:latin typeface="Arial Narrow" panose="020B0606020202030204" charset="0"/>
                <a:cs typeface="Arial Narrow" panose="020B0606020202030204" charset="0"/>
                <a:sym typeface="+mn-ea"/>
              </a:rPr>
              <a:t> and other subjects of different departments. </a:t>
            </a:r>
            <a:endParaRPr lang="en-US" b="0">
              <a:latin typeface="Arial Narrow" panose="020B0606020202030204" charset="0"/>
              <a:cs typeface="Arial Narrow" panose="020B0606020202030204" charset="0"/>
            </a:endParaRPr>
          </a:p>
          <a:p>
            <a:pPr marL="285750" indent="-285750" algn="just">
              <a:lnSpc>
                <a:spcPct val="200000"/>
              </a:lnSpc>
              <a:spcBef>
                <a:spcPts val="0"/>
              </a:spcBef>
              <a:spcAft>
                <a:spcPts val="0"/>
              </a:spcAft>
              <a:buFont typeface="Wingdings" panose="05000000000000000000" charset="0"/>
              <a:buChar char="§"/>
            </a:pPr>
            <a:r>
              <a:rPr lang="en-US">
                <a:latin typeface="Arial Narrow" panose="020B0606020202030204" charset="0"/>
                <a:cs typeface="Arial Narrow" panose="020B0606020202030204" charset="0"/>
                <a:sym typeface="+mn-ea"/>
              </a:rPr>
              <a:t>My highest regards to the </a:t>
            </a:r>
            <a:r>
              <a:rPr lang="en-US" b="1">
                <a:latin typeface="Arial Narrow" panose="020B0606020202030204" charset="0"/>
                <a:cs typeface="Arial Narrow" panose="020B0606020202030204" charset="0"/>
                <a:sym typeface="+mn-ea"/>
              </a:rPr>
              <a:t>subjects who consented </a:t>
            </a:r>
            <a:r>
              <a:rPr lang="en-US">
                <a:latin typeface="Arial Narrow" panose="020B0606020202030204" charset="0"/>
                <a:cs typeface="Arial Narrow" panose="020B0606020202030204" charset="0"/>
                <a:sym typeface="+mn-ea"/>
              </a:rPr>
              <a:t>without hesitation and gave their valuable time to volunteer in this research work. </a:t>
            </a:r>
            <a:endParaRPr lang="en-US">
              <a:latin typeface="Arial Narrow" panose="020B0606020202030204" charset="0"/>
              <a:cs typeface="Arial Narrow" panose="020B0606020202030204" charset="0"/>
              <a:sym typeface="+mn-ea"/>
            </a:endParaRPr>
          </a:p>
          <a:p>
            <a:pPr marL="285750" indent="-285750" algn="just">
              <a:lnSpc>
                <a:spcPct val="200000"/>
              </a:lnSpc>
              <a:spcBef>
                <a:spcPts val="0"/>
              </a:spcBef>
              <a:spcAft>
                <a:spcPts val="0"/>
              </a:spcAft>
              <a:buFont typeface="Wingdings" panose="05000000000000000000" charset="0"/>
              <a:buChar char="§"/>
            </a:pPr>
            <a:r>
              <a:rPr lang="en-US">
                <a:latin typeface="Arial Narrow" panose="020B0606020202030204" charset="0"/>
                <a:cs typeface="Arial Narrow" panose="020B0606020202030204" charset="0"/>
                <a:sym typeface="+mn-ea"/>
              </a:rPr>
              <a:t>I would like to express my sincere gratitude to the</a:t>
            </a:r>
            <a:r>
              <a:rPr lang="en-US" b="1">
                <a:latin typeface="Arial Narrow" panose="020B0606020202030204" charset="0"/>
                <a:cs typeface="Arial Narrow" panose="020B0606020202030204" charset="0"/>
                <a:sym typeface="+mn-ea"/>
              </a:rPr>
              <a:t> respondents</a:t>
            </a:r>
            <a:r>
              <a:rPr lang="en-US">
                <a:latin typeface="Arial Narrow" panose="020B0606020202030204" charset="0"/>
                <a:cs typeface="Arial Narrow" panose="020B0606020202030204" charset="0"/>
                <a:sym typeface="+mn-ea"/>
              </a:rPr>
              <a:t> who provided important information during collecting data.</a:t>
            </a:r>
            <a:endParaRPr lang="en-US" b="0">
              <a:latin typeface="Arial Narrow" panose="020B0606020202030204" charset="0"/>
              <a:cs typeface="Arial Narrow" panose="020B0606020202030204" charset="0"/>
            </a:endParaRPr>
          </a:p>
        </p:txBody>
      </p:sp>
      <p:sp>
        <p:nvSpPr>
          <p:cNvPr id="3" name="Title 1"/>
          <p:cNvSpPr txBox="1"/>
          <p:nvPr/>
        </p:nvSpPr>
        <p:spPr>
          <a:xfrm>
            <a:off x="0" y="0"/>
            <a:ext cx="12192000" cy="546100"/>
          </a:xfrm>
          <a:prstGeom prst="rect">
            <a:avLst/>
          </a:prstGeom>
          <a:solidFill>
            <a:schemeClr val="accent6">
              <a:lumMod val="60000"/>
              <a:lumOff val="40000"/>
            </a:schemeClr>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0"/>
              </a:spcAft>
            </a:pPr>
            <a:endParaRPr lang="en-US" sz="2800" b="1" kern="1200" dirty="0">
              <a:solidFill>
                <a:schemeClr val="tx1"/>
              </a:solidFill>
              <a:latin typeface="Arial Narrow" panose="020B0606020202030204" charset="0"/>
              <a:cs typeface="Arial Narrow" panose="020B0606020202030204" charset="0"/>
              <a:sym typeface="+mn-ea"/>
            </a:endParaRPr>
          </a:p>
        </p:txBody>
      </p:sp>
      <p:sp>
        <p:nvSpPr>
          <p:cNvPr id="4" name="Text Box 3"/>
          <p:cNvSpPr txBox="1"/>
          <p:nvPr/>
        </p:nvSpPr>
        <p:spPr>
          <a:xfrm>
            <a:off x="3687128" y="103823"/>
            <a:ext cx="4572000" cy="368300"/>
          </a:xfrm>
          <a:prstGeom prst="rect">
            <a:avLst/>
          </a:prstGeom>
          <a:noFill/>
        </p:spPr>
        <p:txBody>
          <a:bodyPr wrap="square" rtlCol="0" anchor="t">
            <a:spAutoFit/>
          </a:bodyPr>
          <a:p>
            <a:pPr algn="ctr"/>
            <a:r>
              <a:rPr lang="en-US" b="1">
                <a:latin typeface="Arial Narrow" panose="020B0606020202030204" charset="0"/>
                <a:cs typeface="Arial Narrow" panose="020B0606020202030204" charset="0"/>
                <a:sym typeface="+mn-ea"/>
              </a:rPr>
              <a:t>ACKNOWLEDGEMENTS</a:t>
            </a:r>
            <a:endParaRPr lang="en-US" b="1">
              <a:latin typeface="Arial Narrow" panose="020B0606020202030204" charset="0"/>
              <a:cs typeface="Arial Narrow" panose="020B0606020202030204" charset="0"/>
              <a:sym typeface="+mn-ea"/>
            </a:endParaRPr>
          </a:p>
        </p:txBody>
      </p:sp>
      <p:sp>
        <p:nvSpPr>
          <p:cNvPr id="5" name="Title 1"/>
          <p:cNvSpPr txBox="1"/>
          <p:nvPr/>
        </p:nvSpPr>
        <p:spPr>
          <a:xfrm>
            <a:off x="0" y="6449060"/>
            <a:ext cx="12192000" cy="408940"/>
          </a:xfrm>
          <a:prstGeom prst="rect">
            <a:avLst/>
          </a:prstGeom>
          <a:solidFill>
            <a:schemeClr val="accent6">
              <a:lumMod val="60000"/>
              <a:lumOff val="40000"/>
            </a:schemeClr>
          </a:solidFill>
        </p:spPr>
        <p:txBody>
          <a:bodyPr vert="horz" lIns="68580" tIns="34290" rIns="68580" bIns="34290" rtlCol="0" anchor="ctr" anchorCtr="0">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0"/>
              </a:spcAft>
            </a:pPr>
            <a:endParaRPr lang="en-US" sz="2800" b="1" kern="1200" dirty="0">
              <a:solidFill>
                <a:schemeClr val="tx1"/>
              </a:solidFill>
              <a:latin typeface="Arial Narrow" panose="020B0606020202030204" charset="0"/>
              <a:cs typeface="Arial Narrow" panose="020B0606020202030204" charset="0"/>
              <a:sym typeface="+mn-ea"/>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1">
            <a:extLst>
              <a:ext uri="{28A0092B-C50C-407E-A947-70E740481C1C}">
                <a14:useLocalDpi xmlns:a14="http://schemas.microsoft.com/office/drawing/2010/main" val="0"/>
              </a:ext>
            </a:extLst>
          </a:blip>
          <a:srcRect b="2292"/>
          <a:stretch>
            <a:fillRect/>
          </a:stretch>
        </p:blipFill>
        <p:spPr>
          <a:xfrm>
            <a:off x="1976755" y="890905"/>
            <a:ext cx="8435975" cy="5116830"/>
          </a:xfrm>
        </p:spPr>
      </p:pic>
      <p:sp>
        <p:nvSpPr>
          <p:cNvPr id="9" name="Oval 8"/>
          <p:cNvSpPr/>
          <p:nvPr/>
        </p:nvSpPr>
        <p:spPr>
          <a:xfrm>
            <a:off x="5712460" y="5046345"/>
            <a:ext cx="1534160" cy="96202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latin typeface="Arial Narrow" panose="020B0606020202030204" charset="0"/>
                <a:cs typeface="Arial Narrow" panose="020B0606020202030204" charset="0"/>
              </a:rPr>
              <a:t>Question?</a:t>
            </a:r>
            <a:endParaRPr lang="en-US" b="1" dirty="0">
              <a:latin typeface="Arial Narrow" panose="020B0606020202030204" charset="0"/>
              <a:cs typeface="Arial Narrow" panose="020B0606020202030204" charset="0"/>
            </a:endParaRPr>
          </a:p>
        </p:txBody>
      </p:sp>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2"/>
          <p:cNvSpPr txBox="1"/>
          <p:nvPr/>
        </p:nvSpPr>
        <p:spPr>
          <a:xfrm>
            <a:off x="772795" y="2927985"/>
            <a:ext cx="10705465" cy="2861310"/>
          </a:xfrm>
          <a:prstGeom prst="rect">
            <a:avLst/>
          </a:prstGeom>
          <a:solidFill>
            <a:schemeClr val="accent6">
              <a:lumMod val="40000"/>
              <a:lumOff val="60000"/>
            </a:schemeClr>
          </a:solidFill>
          <a:effectLst>
            <a:glow rad="228600">
              <a:schemeClr val="accent6">
                <a:satMod val="175000"/>
                <a:alpha val="40000"/>
              </a:schemeClr>
            </a:glow>
          </a:effectLst>
        </p:spPr>
        <p:txBody>
          <a:bodyPr wrap="square" rtlCol="0">
            <a:spAutoFit/>
          </a:bodyPr>
          <a:p>
            <a:pPr algn="ctr">
              <a:lnSpc>
                <a:spcPct val="150000"/>
              </a:lnSpc>
            </a:pPr>
            <a:r>
              <a:rPr lang="en-US" sz="4000" b="1" dirty="0" smtClean="0">
                <a:solidFill>
                  <a:schemeClr val="tx1"/>
                </a:solidFill>
                <a:effectLst>
                  <a:outerShdw blurRad="38100" dist="38100" dir="2700000" algn="tl">
                    <a:srgbClr val="000000">
                      <a:alpha val="43137"/>
                    </a:srgbClr>
                  </a:outerShdw>
                </a:effectLst>
                <a:latin typeface="Stencil" panose="040409050D0802020404" charset="0"/>
                <a:cs typeface="Stencil" panose="040409050D0802020404" charset="0"/>
              </a:rPr>
              <a:t>Thank You Very Much</a:t>
            </a:r>
            <a:endParaRPr lang="en-US" sz="4000" b="1" dirty="0" smtClean="0">
              <a:solidFill>
                <a:schemeClr val="tx1"/>
              </a:solidFill>
              <a:effectLst>
                <a:outerShdw blurRad="38100" dist="38100" dir="2700000" algn="tl">
                  <a:srgbClr val="000000">
                    <a:alpha val="43137"/>
                  </a:srgbClr>
                </a:outerShdw>
              </a:effectLst>
              <a:latin typeface="Stencil" panose="040409050D0802020404" charset="0"/>
              <a:cs typeface="Stencil" panose="040409050D0802020404" charset="0"/>
            </a:endParaRPr>
          </a:p>
          <a:p>
            <a:pPr algn="ctr">
              <a:lnSpc>
                <a:spcPct val="150000"/>
              </a:lnSpc>
            </a:pPr>
            <a:r>
              <a:rPr lang="en-US" sz="4000" b="1" dirty="0" smtClean="0">
                <a:solidFill>
                  <a:schemeClr val="tx1"/>
                </a:solidFill>
                <a:effectLst>
                  <a:outerShdw blurRad="38100" dist="38100" dir="2700000" algn="tl">
                    <a:srgbClr val="000000">
                      <a:alpha val="43137"/>
                    </a:srgbClr>
                  </a:outerShdw>
                </a:effectLst>
                <a:latin typeface="Stencil" panose="040409050D0802020404" charset="0"/>
                <a:cs typeface="Stencil" panose="040409050D0802020404" charset="0"/>
              </a:rPr>
              <a:t>for</a:t>
            </a:r>
            <a:endParaRPr lang="en-US" sz="4000" b="1" dirty="0" smtClean="0">
              <a:solidFill>
                <a:schemeClr val="tx1"/>
              </a:solidFill>
              <a:effectLst>
                <a:outerShdw blurRad="38100" dist="38100" dir="2700000" algn="tl">
                  <a:srgbClr val="000000">
                    <a:alpha val="43137"/>
                  </a:srgbClr>
                </a:outerShdw>
              </a:effectLst>
              <a:latin typeface="Stencil" panose="040409050D0802020404" charset="0"/>
              <a:cs typeface="Stencil" panose="040409050D0802020404" charset="0"/>
            </a:endParaRPr>
          </a:p>
          <a:p>
            <a:pPr algn="ctr">
              <a:lnSpc>
                <a:spcPct val="150000"/>
              </a:lnSpc>
            </a:pPr>
            <a:r>
              <a:rPr lang="en-US" sz="4000" b="1" dirty="0" smtClean="0">
                <a:solidFill>
                  <a:schemeClr val="tx1"/>
                </a:solidFill>
                <a:effectLst>
                  <a:outerShdw blurRad="38100" dist="38100" dir="2700000" algn="tl">
                    <a:srgbClr val="000000">
                      <a:alpha val="43137"/>
                    </a:srgbClr>
                  </a:outerShdw>
                </a:effectLst>
                <a:latin typeface="Stencil" panose="040409050D0802020404" charset="0"/>
                <a:cs typeface="Stencil" panose="040409050D0802020404" charset="0"/>
              </a:rPr>
              <a:t>Your Kind Attention</a:t>
            </a:r>
            <a:endParaRPr lang="en-US" sz="4000" b="1" dirty="0" smtClean="0">
              <a:solidFill>
                <a:schemeClr val="tx1"/>
              </a:solidFill>
              <a:effectLst>
                <a:outerShdw blurRad="38100" dist="38100" dir="2700000" algn="tl">
                  <a:srgbClr val="000000">
                    <a:alpha val="43137"/>
                  </a:srgbClr>
                </a:outerShdw>
              </a:effectLst>
              <a:latin typeface="Stencil" panose="040409050D0802020404" charset="0"/>
              <a:cs typeface="Stencil" panose="040409050D0802020404" charset="0"/>
            </a:endParaRPr>
          </a:p>
        </p:txBody>
      </p:sp>
      <p:pic>
        <p:nvPicPr>
          <p:cNvPr id="36868" name="Picture 4" descr="à¦¸à¦®à§à¦ªà¦°à§à¦à¦¿à¦¤ à¦à¦¬à¦¿"/>
          <p:cNvPicPr>
            <a:picLocks noChangeAspect="1" noChangeArrowheads="1"/>
          </p:cNvPicPr>
          <p:nvPr>
            <p:ph type="tbl" idx="1"/>
          </p:nvPr>
        </p:nvPicPr>
        <p:blipFill>
          <a:blip r:embed="rId1"/>
          <a:srcRect/>
          <a:stretch>
            <a:fillRect/>
          </a:stretch>
        </p:blipFill>
        <p:spPr bwMode="auto">
          <a:xfrm>
            <a:off x="3794760" y="944245"/>
            <a:ext cx="4514850" cy="1659890"/>
          </a:xfrm>
          <a:prstGeom prst="rect">
            <a:avLst/>
          </a:prstGeom>
          <a:noFill/>
        </p:spPr>
      </p:pic>
      <p:sp>
        <p:nvSpPr>
          <p:cNvPr id="2" name="Slide Number Placeholder 1"/>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a:spLocks noGrp="1" noRot="1" noChangeAspect="1" noMove="1" noResize="1" noEditPoints="1" noAdjustHandles="1" noChangeArrowheads="1" noChangeShapeType="1" noTextEdit="1"/>
          </p:cNvSpPr>
          <p:nvPr/>
        </p:nvSpPr>
        <p:spPr>
          <a:xfrm>
            <a:off x="0" y="0"/>
            <a:ext cx="6129655" cy="685863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Arial Narrow" panose="020B0606020202030204" charset="0"/>
              <a:cs typeface="Arial Narrow" panose="020B0606020202030204" charset="0"/>
            </a:endParaRPr>
          </a:p>
        </p:txBody>
      </p:sp>
      <p:sp>
        <p:nvSpPr>
          <p:cNvPr id="7" name="Title 1"/>
          <p:cNvSpPr txBox="1"/>
          <p:nvPr/>
        </p:nvSpPr>
        <p:spPr>
          <a:xfrm>
            <a:off x="1478169" y="1165692"/>
            <a:ext cx="3530753" cy="919238"/>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200" b="1" kern="1200" dirty="0">
                <a:solidFill>
                  <a:schemeClr val="bg1"/>
                </a:solidFill>
                <a:latin typeface="Arial Narrow" panose="020B0606020202030204" charset="0"/>
                <a:cs typeface="Arial Narrow" panose="020B0606020202030204" charset="0"/>
              </a:rPr>
              <a:t>Global Refugee Situation</a:t>
            </a:r>
            <a:endParaRPr lang="en-US" sz="2200" b="1" kern="1200" dirty="0">
              <a:solidFill>
                <a:schemeClr val="bg1"/>
              </a:solidFill>
              <a:latin typeface="Arial Narrow" panose="020B0606020202030204" charset="0"/>
              <a:cs typeface="Arial Narrow" panose="020B0606020202030204" charset="0"/>
            </a:endParaRPr>
          </a:p>
        </p:txBody>
      </p:sp>
      <p:cxnSp>
        <p:nvCxnSpPr>
          <p:cNvPr id="54" name="Straight Connector 53"/>
          <p:cNvCxnSpPr>
            <a:cxnSpLocks noGrp="1" noRot="1" noChangeAspect="1" noMove="1" noResize="1" noEditPoints="1" noAdjustHandles="1" noChangeArrowheads="1" noChangeShapeType="1"/>
          </p:cNvCxnSpPr>
          <p:nvPr/>
        </p:nvCxnSpPr>
        <p:spPr>
          <a:xfrm flipH="1">
            <a:off x="1648874" y="347752"/>
            <a:ext cx="32442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txBox="1"/>
          <p:nvPr/>
        </p:nvSpPr>
        <p:spPr>
          <a:xfrm>
            <a:off x="297180" y="2060575"/>
            <a:ext cx="5832475" cy="399669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200" dirty="0">
                <a:solidFill>
                  <a:schemeClr val="bg1"/>
                </a:solidFill>
                <a:latin typeface="Arial Narrow" panose="020B0606020202030204" charset="0"/>
                <a:cs typeface="Arial Narrow" panose="020B0606020202030204" charset="0"/>
              </a:rPr>
              <a:t>Conflicts, human rights abuses, and environmental reasons have caused an unprecedented number of refugees, around 89.3 million by 2021.</a:t>
            </a:r>
            <a:endParaRPr lang="en-US" sz="2200" dirty="0">
              <a:solidFill>
                <a:schemeClr val="bg1"/>
              </a:solidFill>
              <a:latin typeface="Arial Narrow" panose="020B0606020202030204" charset="0"/>
              <a:cs typeface="Arial Narrow" panose="020B0606020202030204" charset="0"/>
            </a:endParaRPr>
          </a:p>
          <a:p>
            <a:pPr algn="l"/>
            <a:endParaRPr lang="en-US" sz="2200" dirty="0">
              <a:solidFill>
                <a:schemeClr val="bg1"/>
              </a:solidFill>
              <a:latin typeface="Arial Narrow" panose="020B0606020202030204" charset="0"/>
              <a:cs typeface="Arial Narrow" panose="020B0606020202030204" charset="0"/>
            </a:endParaRPr>
          </a:p>
          <a:p>
            <a:pPr algn="l"/>
            <a:r>
              <a:rPr lang="en-US" sz="2200" dirty="0">
                <a:solidFill>
                  <a:schemeClr val="bg1"/>
                </a:solidFill>
                <a:latin typeface="Arial Narrow" panose="020B0606020202030204" charset="0"/>
                <a:cs typeface="Arial Narrow" panose="020B0606020202030204" charset="0"/>
              </a:rPr>
              <a:t>International cooperation is needed to address core problems and provide effective solutions for refugees globally, including overcrowded camps, inadequate access to basics, and strains on host countries.</a:t>
            </a:r>
            <a:endParaRPr lang="en-US" sz="2200" dirty="0">
              <a:solidFill>
                <a:schemeClr val="bg1"/>
              </a:solidFill>
              <a:latin typeface="Arial Narrow" panose="020B0606020202030204" charset="0"/>
              <a:cs typeface="Arial Narrow" panose="020B0606020202030204" charset="0"/>
            </a:endParaRPr>
          </a:p>
        </p:txBody>
      </p:sp>
      <p:pic>
        <p:nvPicPr>
          <p:cNvPr id="23" name="Picture 22" descr="A graph of a number of people&#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r="-3" b="8095"/>
          <a:stretch>
            <a:fillRect/>
          </a:stretch>
        </p:blipFill>
        <p:spPr>
          <a:xfrm>
            <a:off x="6129655" y="64770"/>
            <a:ext cx="5970270" cy="3241040"/>
          </a:xfrm>
          <a:prstGeom prst="rect">
            <a:avLst/>
          </a:prstGeom>
        </p:spPr>
      </p:pic>
      <p:cxnSp>
        <p:nvCxnSpPr>
          <p:cNvPr id="56" name="Straight Connector 55"/>
          <p:cNvCxnSpPr>
            <a:cxnSpLocks noGrp="1" noRot="1" noChangeAspect="1" noMove="1" noResize="1" noEditPoints="1" noAdjustHandles="1" noChangeArrowheads="1" noChangeShapeType="1"/>
          </p:cNvCxnSpPr>
          <p:nvPr/>
        </p:nvCxnSpPr>
        <p:spPr>
          <a:xfrm flipH="1">
            <a:off x="1664542" y="505680"/>
            <a:ext cx="32132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noGrp="1" noRot="1" noChangeAspect="1" noMove="1" noResize="1" noEditPoints="1" noAdjustHandles="1" noChangeArrowheads="1" noChangeShapeType="1"/>
          </p:cNvCxnSpPr>
          <p:nvPr/>
        </p:nvCxnSpPr>
        <p:spPr>
          <a:xfrm flipH="1">
            <a:off x="1646149" y="708244"/>
            <a:ext cx="32308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map of the world with different colored areas&#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r="-2" b="4767"/>
          <a:stretch>
            <a:fillRect/>
          </a:stretch>
        </p:blipFill>
        <p:spPr>
          <a:xfrm>
            <a:off x="6129020" y="3643630"/>
            <a:ext cx="6063615" cy="2994660"/>
          </a:xfrm>
          <a:prstGeom prst="rect">
            <a:avLst/>
          </a:prstGeom>
        </p:spPr>
      </p:pic>
      <p:sp>
        <p:nvSpPr>
          <p:cNvPr id="9" name="Text Box 8"/>
          <p:cNvSpPr txBox="1"/>
          <p:nvPr/>
        </p:nvSpPr>
        <p:spPr>
          <a:xfrm>
            <a:off x="8496300" y="3326130"/>
            <a:ext cx="678180" cy="213995"/>
          </a:xfrm>
          <a:prstGeom prst="rect">
            <a:avLst/>
          </a:prstGeom>
          <a:noFill/>
        </p:spPr>
        <p:txBody>
          <a:bodyPr wrap="square" rtlCol="0">
            <a:spAutoFit/>
          </a:bodyPr>
          <a:p>
            <a:pPr algn="ctr"/>
            <a:r>
              <a:rPr lang="en-US" sz="800" b="1"/>
              <a:t>Millions</a:t>
            </a:r>
            <a:endParaRPr lang="en-US" sz="800" b="1"/>
          </a:p>
        </p:txBody>
      </p:sp>
      <p:sp>
        <p:nvSpPr>
          <p:cNvPr id="8" name="Rectangle 51"/>
          <p:cNvSpPr>
            <a:spLocks noGrp="1" noRot="1" noChangeAspect="1" noMove="1" noResize="1" noEditPoints="1" noAdjustHandles="1" noChangeArrowheads="1" noChangeShapeType="1" noTextEdit="1"/>
          </p:cNvSpPr>
          <p:nvPr/>
        </p:nvSpPr>
        <p:spPr>
          <a:xfrm>
            <a:off x="57150" y="1068705"/>
            <a:ext cx="6072505" cy="578929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Arial Narrow" panose="020B0606020202030204" charset="0"/>
              <a:cs typeface="Arial Narrow" panose="020B0606020202030204" charset="0"/>
            </a:endParaRPr>
          </a:p>
        </p:txBody>
      </p:sp>
      <p:sp>
        <p:nvSpPr>
          <p:cNvPr id="10" name="Title 1"/>
          <p:cNvSpPr txBox="1"/>
          <p:nvPr/>
        </p:nvSpPr>
        <p:spPr>
          <a:xfrm>
            <a:off x="1362599" y="1149817"/>
            <a:ext cx="3530753" cy="919238"/>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200" b="1" kern="1200" dirty="0">
                <a:solidFill>
                  <a:schemeClr val="bg1"/>
                </a:solidFill>
                <a:latin typeface="Arial Narrow" panose="020B0606020202030204" charset="0"/>
                <a:cs typeface="Arial Narrow" panose="020B0606020202030204" charset="0"/>
              </a:rPr>
              <a:t>Global Refugee Situation</a:t>
            </a:r>
            <a:endParaRPr lang="en-US" sz="2200" b="1" kern="1200" dirty="0">
              <a:solidFill>
                <a:schemeClr val="bg1"/>
              </a:solidFill>
              <a:latin typeface="Arial Narrow" panose="020B0606020202030204" charset="0"/>
              <a:cs typeface="Arial Narrow" panose="020B0606020202030204" charset="0"/>
            </a:endParaRPr>
          </a:p>
        </p:txBody>
      </p:sp>
      <p:sp>
        <p:nvSpPr>
          <p:cNvPr id="11" name="Content Placeholder 2"/>
          <p:cNvSpPr txBox="1"/>
          <p:nvPr/>
        </p:nvSpPr>
        <p:spPr>
          <a:xfrm>
            <a:off x="140970" y="2059940"/>
            <a:ext cx="5772150" cy="399669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charset="0"/>
              <a:buChar char="§"/>
            </a:pPr>
            <a:r>
              <a:rPr lang="en-US" sz="2200" dirty="0">
                <a:solidFill>
                  <a:schemeClr val="bg1"/>
                </a:solidFill>
                <a:latin typeface="Arial Narrow" panose="020B0606020202030204" charset="0"/>
                <a:cs typeface="Arial Narrow" panose="020B0606020202030204" charset="0"/>
              </a:rPr>
              <a:t>Conflicts, human rights abuses, and environmental reasons have caused an unprecedented number of refugees, </a:t>
            </a:r>
            <a:r>
              <a:rPr lang="en-US" sz="2200" b="1" dirty="0">
                <a:solidFill>
                  <a:schemeClr val="bg1"/>
                </a:solidFill>
                <a:latin typeface="Arial Narrow" panose="020B0606020202030204" charset="0"/>
                <a:cs typeface="Arial Narrow" panose="020B0606020202030204" charset="0"/>
              </a:rPr>
              <a:t>around 89.3 million by 2022</a:t>
            </a:r>
            <a:r>
              <a:rPr lang="en-US" sz="2200" dirty="0">
                <a:solidFill>
                  <a:schemeClr val="bg1"/>
                </a:solidFill>
                <a:latin typeface="Arial Narrow" panose="020B0606020202030204" charset="0"/>
                <a:cs typeface="Arial Narrow" panose="020B0606020202030204" charset="0"/>
              </a:rPr>
              <a:t>.</a:t>
            </a:r>
            <a:endParaRPr lang="en-US" sz="2200" dirty="0">
              <a:solidFill>
                <a:schemeClr val="bg1"/>
              </a:solidFill>
              <a:latin typeface="Arial Narrow" panose="020B0606020202030204" charset="0"/>
              <a:cs typeface="Arial Narrow" panose="020B0606020202030204" charset="0"/>
            </a:endParaRPr>
          </a:p>
          <a:p>
            <a:pPr algn="just">
              <a:buFont typeface="Wingdings" panose="05000000000000000000" charset="0"/>
              <a:buChar char="§"/>
            </a:pPr>
            <a:endParaRPr lang="en-US" sz="2200" dirty="0">
              <a:solidFill>
                <a:schemeClr val="bg1"/>
              </a:solidFill>
              <a:latin typeface="Arial Narrow" panose="020B0606020202030204" charset="0"/>
              <a:cs typeface="Arial Narrow" panose="020B0606020202030204" charset="0"/>
            </a:endParaRPr>
          </a:p>
          <a:p>
            <a:pPr algn="just">
              <a:buFont typeface="Wingdings" panose="05000000000000000000" charset="0"/>
              <a:buChar char="§"/>
            </a:pPr>
            <a:r>
              <a:rPr lang="en-US" sz="2200" dirty="0">
                <a:solidFill>
                  <a:schemeClr val="bg1"/>
                </a:solidFill>
                <a:latin typeface="Arial Narrow" panose="020B0606020202030204" charset="0"/>
                <a:cs typeface="Arial Narrow" panose="020B0606020202030204" charset="0"/>
              </a:rPr>
              <a:t>Global cooperation is needed to address core problems and provide effective solutions for refugees, including overcrowded camps, inadequate access to basics, and strains on host countries.</a:t>
            </a:r>
            <a:endParaRPr lang="en-US" sz="2200" dirty="0">
              <a:solidFill>
                <a:schemeClr val="bg1"/>
              </a:solidFill>
              <a:latin typeface="Arial Narrow" panose="020B0606020202030204" charset="0"/>
              <a:cs typeface="Arial Narrow" panose="020B0606020202030204" charset="0"/>
            </a:endParaRPr>
          </a:p>
        </p:txBody>
      </p:sp>
      <p:sp>
        <p:nvSpPr>
          <p:cNvPr id="2" name="Rectangles 1"/>
          <p:cNvSpPr/>
          <p:nvPr/>
        </p:nvSpPr>
        <p:spPr>
          <a:xfrm>
            <a:off x="6156960" y="30480"/>
            <a:ext cx="670560" cy="30480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43806</Words>
  <Application>WPS Presentation</Application>
  <PresentationFormat>Widescreen</PresentationFormat>
  <Paragraphs>6472</Paragraphs>
  <Slides>88</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88</vt:i4>
      </vt:variant>
    </vt:vector>
  </HeadingPairs>
  <TitlesOfParts>
    <vt:vector size="107" baseType="lpstr">
      <vt:lpstr>Arial</vt:lpstr>
      <vt:lpstr>SimSun</vt:lpstr>
      <vt:lpstr>Wingdings</vt:lpstr>
      <vt:lpstr>Arial Narrow</vt:lpstr>
      <vt:lpstr>Arial</vt:lpstr>
      <vt:lpstr>MingLiU</vt:lpstr>
      <vt:lpstr>PMingLiU-ExtB</vt:lpstr>
      <vt:lpstr>Calibri</vt:lpstr>
      <vt:lpstr>Times New Roman</vt:lpstr>
      <vt:lpstr>Open Sans</vt:lpstr>
      <vt:lpstr>Segoe Print</vt:lpstr>
      <vt:lpstr>MS PGothic</vt:lpstr>
      <vt:lpstr>Wingdings</vt:lpstr>
      <vt:lpstr>Stencil</vt:lpstr>
      <vt:lpstr>Microsoft YaHei</vt:lpstr>
      <vt:lpstr>Arial Unicode MS</vt:lpstr>
      <vt:lpstr>Calibri</vt:lpstr>
      <vt:lpstr>Cambria</vt:lpstr>
      <vt:lpstr>Default Design</vt:lpstr>
      <vt:lpstr>PowerPoint 演示文稿</vt:lpstr>
      <vt:lpstr>Panel of the Supervisors:  	Supervisor:   	Prof. Dr. Mohammad Alamgir Hossain  	Co-Supervisors:   	1. Prof. Dr. AMAM Zonaed Siddiki   	2. Prof. Dr. Sharmin Chowdhury    	Dept. of Pathology and Parasitology 	Chattogram Veterinary and Animal Sciences University (CVASU) 	Khulshi, Chattogram-4225, Bangladesh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Methodology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Conceptualization of our sequential progress</vt:lpstr>
      <vt:lpstr>Chapter # 01</vt:lpstr>
      <vt:lpstr>Figure 2:  Distribution of the Respondents in Different Age Groups. n=3060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Figure 7: Percentage of positive responses about knowledge on different health issues.</vt:lpstr>
      <vt:lpstr>Figure 8: Percentage of positive responses regarding attitudes on different health issues.</vt:lpstr>
      <vt:lpstr>Figure 9: Percentage of responses about some regular health behaviours related to different diseases.</vt:lpstr>
      <vt:lpstr>PowerPoint 演示文稿</vt:lpstr>
      <vt:lpstr>PowerPoint 演示文稿</vt:lpstr>
      <vt:lpstr>PowerPoint 演示文稿</vt:lpstr>
      <vt:lpstr>PowerPoint 演示文稿</vt:lpstr>
      <vt:lpstr>Chapter # 02</vt:lpstr>
      <vt:lpstr>PowerPoint 演示文稿</vt:lpstr>
      <vt:lpstr>PowerPoint 演示文稿</vt:lpstr>
      <vt:lpstr>PowerPoint 演示文稿</vt:lpstr>
      <vt:lpstr>Table 9: Communicable &amp; Non-Communicable Diseases suffering from (Diagnosed by last three months)</vt:lpstr>
      <vt:lpstr>Table 10: Prevalence of Communicable &amp; Non-Communicable Diseases.</vt:lpstr>
      <vt:lpstr>PowerPoint 演示文稿</vt:lpstr>
      <vt:lpstr>PowerPoint 演示文稿</vt:lpstr>
      <vt:lpstr>PowerPoint 演示文稿</vt:lpstr>
      <vt:lpstr>PowerPoint 演示文稿</vt:lpstr>
      <vt:lpstr>Chapter # 3</vt:lpstr>
      <vt:lpstr>PowerPoint 演示文稿</vt:lpstr>
      <vt:lpstr>PowerPoint 演示文稿</vt:lpstr>
      <vt:lpstr>PowerPoint 演示文稿</vt:lpstr>
      <vt:lpstr>PowerPoint 演示文稿</vt:lpstr>
      <vt:lpstr>PowerPoint 演示文稿</vt:lpstr>
      <vt:lpstr>Table 1: Association between the socio-demographic variable (Age group) with the health education system</vt:lpstr>
      <vt:lpstr>Table 2: Association between the socio-demographic variable (educational status) with the health education system</vt:lpstr>
      <vt:lpstr>Table 3: Association between the socio-demographic variable (Occupation) with the health education system</vt:lpstr>
      <vt:lpstr>  Table 4: Association between the socio-demographic variable (Age group) with attitudes towards health education system</vt:lpstr>
      <vt:lpstr>  Table 5: Association between the socio-demographic variable (educational status) with attitudes towards health education system</vt:lpstr>
      <vt:lpstr>PowerPoint 演示文稿</vt:lpstr>
      <vt:lpstr>Chapter # 4</vt:lpstr>
      <vt:lpstr>Table 1: Socio-demographic information (age, gender, and educational status) of the respondents: </vt:lpstr>
      <vt:lpstr>PowerPoint 演示文稿</vt:lpstr>
      <vt:lpstr>Table 2: Association between socio-demographic variables with knowledge, attitude and practices on Diarrhea.</vt:lpstr>
      <vt:lpstr>Table 2 continue: </vt:lpstr>
      <vt:lpstr>Table 3: Association between demographic variables with knowledge, attitude and practices on TB.</vt:lpstr>
      <vt:lpstr>Table 3 continue: </vt:lpstr>
      <vt:lpstr>Table 4: Association between socio-demographic variables with knowledge, attitude and practices on HTN.</vt:lpstr>
      <vt:lpstr>Table 4 continue:</vt:lpstr>
      <vt:lpstr>Table 5: Association between socio-demographic variables with knowledge, attitude and practices on IDA.</vt:lpstr>
      <vt:lpstr>Table 5 continue:</vt:lpstr>
      <vt:lpstr>PowerPoint 演示文稿</vt:lpstr>
      <vt:lpstr>PowerPoint 演示文稿</vt:lpstr>
      <vt:lpstr>PowerPoint 演示文稿</vt:lpstr>
      <vt:lpstr>PowerPoint 演示文稿</vt:lpstr>
      <vt:lpstr>PowerPoint 演示文稿</vt:lpstr>
      <vt:lpstr>PowerPoint 演示文稿</vt:lpstr>
      <vt:lpstr>References…………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User</cp:lastModifiedBy>
  <cp:revision>66</cp:revision>
  <dcterms:created xsi:type="dcterms:W3CDTF">2023-12-24T22:35:00Z</dcterms:created>
  <dcterms:modified xsi:type="dcterms:W3CDTF">2024-01-18T15:08:46Z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520855D71F5A4914A8C342322C0AE917_13</vt:lpwstr>
  </property>
  <property fmtid="{D5CDD505-2E9C-101B-9397-08002B2CF9AE}" pid="3" name="KSOProductBuildVer">
    <vt:lpwstr>1033-12.2.0.13416</vt:lpwstr>
  </property>
</Properties>
</file>